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Kulim Park"/>
      <p:regular r:id="rId49"/>
      <p:bold r:id="rId50"/>
      <p:italic r:id="rId51"/>
      <p:boldItalic r:id="rId52"/>
    </p:embeddedFont>
    <p:embeddedFont>
      <p:font typeface="Manrope"/>
      <p:regular r:id="rId53"/>
      <p:bold r:id="rId54"/>
    </p:embeddedFont>
    <p:embeddedFont>
      <p:font typeface="PT Sans"/>
      <p:regular r:id="rId55"/>
      <p:bold r:id="rId56"/>
      <p:italic r:id="rId57"/>
      <p:boldItalic r:id="rId58"/>
    </p:embeddedFont>
    <p:embeddedFont>
      <p:font typeface="Kulim Park SemiBold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3" roundtripDataSignature="AMtx7miM5JLVxcdFkWeiuPK1HJlmfw6i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KulimPar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KulimParkSemiBold-boldItalic.fntdata"/><Relationship Id="rId61" Type="http://schemas.openxmlformats.org/officeDocument/2006/relationships/font" Target="fonts/KulimParkSemiBold-italic.fntdata"/><Relationship Id="rId20" Type="http://schemas.openxmlformats.org/officeDocument/2006/relationships/slide" Target="slides/slide16.xml"/><Relationship Id="rId63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KulimParkSemiBol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KulimPark-italic.fntdata"/><Relationship Id="rId50" Type="http://schemas.openxmlformats.org/officeDocument/2006/relationships/font" Target="fonts/KulimPark-bold.fntdata"/><Relationship Id="rId53" Type="http://schemas.openxmlformats.org/officeDocument/2006/relationships/font" Target="fonts/Manrope-regular.fntdata"/><Relationship Id="rId52" Type="http://schemas.openxmlformats.org/officeDocument/2006/relationships/font" Target="fonts/KulimPark-boldItalic.fntdata"/><Relationship Id="rId11" Type="http://schemas.openxmlformats.org/officeDocument/2006/relationships/slide" Target="slides/slide7.xml"/><Relationship Id="rId55" Type="http://schemas.openxmlformats.org/officeDocument/2006/relationships/font" Target="fonts/PTSans-regular.fntdata"/><Relationship Id="rId10" Type="http://schemas.openxmlformats.org/officeDocument/2006/relationships/slide" Target="slides/slide6.xml"/><Relationship Id="rId54" Type="http://schemas.openxmlformats.org/officeDocument/2006/relationships/font" Target="fonts/Manrope-bold.fntdata"/><Relationship Id="rId13" Type="http://schemas.openxmlformats.org/officeDocument/2006/relationships/slide" Target="slides/slide9.xml"/><Relationship Id="rId57" Type="http://schemas.openxmlformats.org/officeDocument/2006/relationships/font" Target="fonts/PTSans-italic.fntdata"/><Relationship Id="rId12" Type="http://schemas.openxmlformats.org/officeDocument/2006/relationships/slide" Target="slides/slide8.xml"/><Relationship Id="rId56" Type="http://schemas.openxmlformats.org/officeDocument/2006/relationships/font" Target="fonts/PTSans-bold.fntdata"/><Relationship Id="rId15" Type="http://schemas.openxmlformats.org/officeDocument/2006/relationships/slide" Target="slides/slide11.xml"/><Relationship Id="rId59" Type="http://schemas.openxmlformats.org/officeDocument/2006/relationships/font" Target="fonts/KulimParkSemiBold-regular.fntdata"/><Relationship Id="rId14" Type="http://schemas.openxmlformats.org/officeDocument/2006/relationships/slide" Target="slides/slide10.xml"/><Relationship Id="rId58" Type="http://schemas.openxmlformats.org/officeDocument/2006/relationships/font" Target="fonts/PT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7176935a6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7176935a6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724cac29ef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724cac29ef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7176935a6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7176935a6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724cac29e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724cac29e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24cac29ef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724cac29e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724cac29ef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724cac29ef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724cac29ef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724cac29ef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724cac29ef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724cac29ef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176935a6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7176935a6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724cac29ef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724cac29ef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24cac29ef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724cac29ef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24cac29ef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724cac29ef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724cac29ef_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724cac29ef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24cac29ef_3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724cac29ef_3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724cac29e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724cac29e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724cac29ef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724cac29ef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724cac29ef_1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724cac29ef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724cac29ef_1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724cac29ef_1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724cac29ef_1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724cac29ef_1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7176935a6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7176935a6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24cac29ef_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724cac29ef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7176935a6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7176935a6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176935a6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7176935a6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7176935a6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7176935a6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7176935a6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7176935a6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724cac29ef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724cac29ef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724cac29ef_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724cac29ef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724cac29ef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724cac29e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724cac29ef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724cac29ef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724cac29ef_8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724cac29ef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724cac29ef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724cac29ef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724cac29ef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724cac29ef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724cac29ef_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724cac29ef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724cac29ef_7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724cac29ef_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724cac29ef_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724cac29ef_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724cac29ef_1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724cac29ef_1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724cac29ef_1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724cac29ef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176935a6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7176935a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724cac29ef_1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724cac29ef_1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7176935a6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7176935a6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724cac29ef_1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724cac29ef_1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86"/>
          <p:cNvSpPr/>
          <p:nvPr/>
        </p:nvSpPr>
        <p:spPr>
          <a:xfrm rot="813319">
            <a:off x="-1616877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86"/>
          <p:cNvSpPr/>
          <p:nvPr/>
        </p:nvSpPr>
        <p:spPr>
          <a:xfrm flipH="1" rot="-649785">
            <a:off x="6475477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6"/>
          <p:cNvSpPr/>
          <p:nvPr/>
        </p:nvSpPr>
        <p:spPr>
          <a:xfrm>
            <a:off x="1125387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6"/>
          <p:cNvSpPr/>
          <p:nvPr/>
        </p:nvSpPr>
        <p:spPr>
          <a:xfrm rot="8823147">
            <a:off x="-2265377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6"/>
          <p:cNvSpPr/>
          <p:nvPr/>
        </p:nvSpPr>
        <p:spPr>
          <a:xfrm>
            <a:off x="6536238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6"/>
          <p:cNvSpPr/>
          <p:nvPr/>
        </p:nvSpPr>
        <p:spPr>
          <a:xfrm rot="649785">
            <a:off x="716152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6"/>
          <p:cNvSpPr/>
          <p:nvPr/>
        </p:nvSpPr>
        <p:spPr>
          <a:xfrm rot="1244193">
            <a:off x="4086917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86"/>
          <p:cNvSpPr/>
          <p:nvPr/>
        </p:nvSpPr>
        <p:spPr>
          <a:xfrm rot="-9555807">
            <a:off x="-6119383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6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86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5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5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5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5"/>
          <p:cNvSpPr/>
          <p:nvPr/>
        </p:nvSpPr>
        <p:spPr>
          <a:xfrm rot="9405665">
            <a:off x="-4880740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5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5"/>
          <p:cNvSpPr/>
          <p:nvPr/>
        </p:nvSpPr>
        <p:spPr>
          <a:xfrm flipH="1" rot="9555841">
            <a:off x="780170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5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95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95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95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95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95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95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6"/>
          <p:cNvSpPr/>
          <p:nvPr/>
        </p:nvSpPr>
        <p:spPr>
          <a:xfrm flipH="1" rot="-859945">
            <a:off x="5665328" y="309646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6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6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6"/>
          <p:cNvSpPr/>
          <p:nvPr/>
        </p:nvSpPr>
        <p:spPr>
          <a:xfrm flipH="1" rot="1478505">
            <a:off x="1794833" y="-211178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6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6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6"/>
          <p:cNvSpPr txBox="1"/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" name="Google Shape;116;p96"/>
          <p:cNvSpPr txBox="1"/>
          <p:nvPr>
            <p:ph idx="1" type="subTitle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" name="Google Shape;117;p96"/>
          <p:cNvSpPr txBox="1"/>
          <p:nvPr>
            <p:ph idx="2" type="title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96"/>
          <p:cNvSpPr txBox="1"/>
          <p:nvPr>
            <p:ph idx="3" type="subTitle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96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7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7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7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7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7"/>
          <p:cNvSpPr txBox="1"/>
          <p:nvPr>
            <p:ph idx="1" type="subTitle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6" name="Google Shape;126;p97"/>
          <p:cNvSpPr txBox="1"/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97"/>
          <p:cNvSpPr/>
          <p:nvPr/>
        </p:nvSpPr>
        <p:spPr>
          <a:xfrm flipH="1" rot="-649760">
            <a:off x="-3395808" y="45146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8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8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8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8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8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8"/>
          <p:cNvSpPr txBox="1"/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98"/>
          <p:cNvSpPr txBox="1"/>
          <p:nvPr>
            <p:ph idx="1" type="subTitle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" name="Google Shape;136;p98"/>
          <p:cNvSpPr txBox="1"/>
          <p:nvPr>
            <p:ph idx="2" type="title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" name="Google Shape;137;p98"/>
          <p:cNvSpPr txBox="1"/>
          <p:nvPr>
            <p:ph idx="3" type="subTitle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8" name="Google Shape;138;p98"/>
          <p:cNvSpPr txBox="1"/>
          <p:nvPr>
            <p:ph idx="4" type="title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98"/>
          <p:cNvSpPr txBox="1"/>
          <p:nvPr>
            <p:ph idx="5" type="subTitle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" name="Google Shape;140;p98"/>
          <p:cNvSpPr txBox="1"/>
          <p:nvPr>
            <p:ph idx="6" type="title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98"/>
          <p:cNvSpPr txBox="1"/>
          <p:nvPr>
            <p:ph idx="7" type="subTitle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2" name="Google Shape;142;p98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9"/>
          <p:cNvSpPr/>
          <p:nvPr/>
        </p:nvSpPr>
        <p:spPr>
          <a:xfrm flipH="1" rot="4102360">
            <a:off x="-2758583" y="412968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9"/>
          <p:cNvSpPr/>
          <p:nvPr/>
        </p:nvSpPr>
        <p:spPr>
          <a:xfrm rot="813319">
            <a:off x="-431355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9"/>
          <p:cNvSpPr txBox="1"/>
          <p:nvPr>
            <p:ph idx="1" type="subTitle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" name="Google Shape;147;p99"/>
          <p:cNvSpPr txBox="1"/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0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0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00"/>
          <p:cNvSpPr/>
          <p:nvPr/>
        </p:nvSpPr>
        <p:spPr>
          <a:xfrm rot="3952094">
            <a:off x="497883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0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0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0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0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1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01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01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01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01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01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01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01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2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8" name="Google Shape;168;p102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9" name="Google Shape;169;p102"/>
          <p:cNvSpPr/>
          <p:nvPr/>
        </p:nvSpPr>
        <p:spPr>
          <a:xfrm rot="7269862">
            <a:off x="-2158264" y="-3462738"/>
            <a:ext cx="7471639" cy="47717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2"/>
          <p:cNvSpPr/>
          <p:nvPr/>
        </p:nvSpPr>
        <p:spPr>
          <a:xfrm flipH="1" rot="10558870">
            <a:off x="-4625089" y="957675"/>
            <a:ext cx="6402110" cy="568915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2"/>
          <p:cNvSpPr/>
          <p:nvPr/>
        </p:nvSpPr>
        <p:spPr>
          <a:xfrm flipH="1" rot="-7989178">
            <a:off x="-4350337" y="2229049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2"/>
          <p:cNvSpPr/>
          <p:nvPr/>
        </p:nvSpPr>
        <p:spPr>
          <a:xfrm flipH="1" rot="-514371">
            <a:off x="3008849" y="16332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2"/>
          <p:cNvSpPr/>
          <p:nvPr/>
        </p:nvSpPr>
        <p:spPr>
          <a:xfrm flipH="1" rot="10800000">
            <a:off x="5337802" y="3129188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2"/>
          <p:cNvSpPr/>
          <p:nvPr/>
        </p:nvSpPr>
        <p:spPr>
          <a:xfrm flipH="1" rot="9748587">
            <a:off x="4304027" y="2585840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2"/>
          <p:cNvSpPr/>
          <p:nvPr/>
        </p:nvSpPr>
        <p:spPr>
          <a:xfrm flipH="1" rot="-2141143">
            <a:off x="5987211" y="-1789403"/>
            <a:ext cx="5766686" cy="368291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3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3"/>
          <p:cNvSpPr/>
          <p:nvPr/>
        </p:nvSpPr>
        <p:spPr>
          <a:xfrm rot="-10285603">
            <a:off x="586952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3"/>
          <p:cNvSpPr txBox="1"/>
          <p:nvPr>
            <p:ph type="title"/>
          </p:nvPr>
        </p:nvSpPr>
        <p:spPr>
          <a:xfrm flipH="1">
            <a:off x="3993600" y="437700"/>
            <a:ext cx="4410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103"/>
          <p:cNvSpPr txBox="1"/>
          <p:nvPr>
            <p:ph idx="2" type="title"/>
          </p:nvPr>
        </p:nvSpPr>
        <p:spPr>
          <a:xfrm>
            <a:off x="3993450" y="2211700"/>
            <a:ext cx="1241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1" name="Google Shape;181;p103"/>
          <p:cNvSpPr txBox="1"/>
          <p:nvPr>
            <p:ph idx="1" type="subTitle"/>
          </p:nvPr>
        </p:nvSpPr>
        <p:spPr>
          <a:xfrm>
            <a:off x="5645825" y="2211700"/>
            <a:ext cx="2758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" name="Google Shape;182;p103"/>
          <p:cNvSpPr txBox="1"/>
          <p:nvPr>
            <p:ph idx="3" type="title"/>
          </p:nvPr>
        </p:nvSpPr>
        <p:spPr>
          <a:xfrm>
            <a:off x="3993450" y="3465525"/>
            <a:ext cx="1241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103"/>
          <p:cNvSpPr txBox="1"/>
          <p:nvPr>
            <p:ph idx="4" type="subTitle"/>
          </p:nvPr>
        </p:nvSpPr>
        <p:spPr>
          <a:xfrm>
            <a:off x="5645825" y="3465525"/>
            <a:ext cx="2758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4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4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4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4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4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4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4"/>
          <p:cNvSpPr txBox="1"/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104"/>
          <p:cNvSpPr txBox="1"/>
          <p:nvPr>
            <p:ph idx="1" type="subTitle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104"/>
          <p:cNvSpPr txBox="1"/>
          <p:nvPr>
            <p:ph idx="2" type="title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104"/>
          <p:cNvSpPr txBox="1"/>
          <p:nvPr>
            <p:ph idx="3" type="subTitle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5" name="Google Shape;195;p104"/>
          <p:cNvSpPr txBox="1"/>
          <p:nvPr>
            <p:ph idx="4" type="title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104"/>
          <p:cNvSpPr txBox="1"/>
          <p:nvPr>
            <p:ph idx="5" type="subTitle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104"/>
          <p:cNvSpPr txBox="1"/>
          <p:nvPr>
            <p:ph idx="6" type="title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8" name="Google Shape;198;p104"/>
          <p:cNvSpPr txBox="1"/>
          <p:nvPr>
            <p:ph idx="7" type="subTitle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9" name="Google Shape;199;p104"/>
          <p:cNvSpPr txBox="1"/>
          <p:nvPr>
            <p:ph idx="8" type="title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104"/>
          <p:cNvSpPr txBox="1"/>
          <p:nvPr>
            <p:ph idx="9" type="subTitle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1" name="Google Shape;201;p104"/>
          <p:cNvSpPr txBox="1"/>
          <p:nvPr>
            <p:ph idx="13" type="title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104"/>
          <p:cNvSpPr txBox="1"/>
          <p:nvPr>
            <p:ph idx="14" type="subTitle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3" name="Google Shape;203;p104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7"/>
          <p:cNvSpPr/>
          <p:nvPr/>
        </p:nvSpPr>
        <p:spPr>
          <a:xfrm rot="813319">
            <a:off x="-704002" y="2342077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87"/>
          <p:cNvSpPr/>
          <p:nvPr/>
        </p:nvSpPr>
        <p:spPr>
          <a:xfrm rot="-5553048">
            <a:off x="-3421688" y="1600648"/>
            <a:ext cx="5990367" cy="5613156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87"/>
          <p:cNvSpPr/>
          <p:nvPr/>
        </p:nvSpPr>
        <p:spPr>
          <a:xfrm flipH="1" rot="-1460553">
            <a:off x="6702382" y="-661835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7"/>
          <p:cNvSpPr/>
          <p:nvPr/>
        </p:nvSpPr>
        <p:spPr>
          <a:xfrm rot="3657786">
            <a:off x="7243056" y="893138"/>
            <a:ext cx="4558957" cy="1365879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87"/>
          <p:cNvSpPr/>
          <p:nvPr/>
        </p:nvSpPr>
        <p:spPr>
          <a:xfrm rot="3624623">
            <a:off x="5761668" y="608449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7"/>
          <p:cNvSpPr txBox="1"/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87"/>
          <p:cNvSpPr txBox="1"/>
          <p:nvPr>
            <p:ph idx="1" type="body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5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5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5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5"/>
          <p:cNvSpPr/>
          <p:nvPr/>
        </p:nvSpPr>
        <p:spPr>
          <a:xfrm flipH="1" rot="-8823147">
            <a:off x="54929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05"/>
          <p:cNvSpPr/>
          <p:nvPr/>
        </p:nvSpPr>
        <p:spPr>
          <a:xfrm flipH="1">
            <a:off x="-2254122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5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5"/>
          <p:cNvSpPr/>
          <p:nvPr/>
        </p:nvSpPr>
        <p:spPr>
          <a:xfrm flipH="1" rot="-1244193">
            <a:off x="-2695083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5"/>
          <p:cNvSpPr/>
          <p:nvPr/>
        </p:nvSpPr>
        <p:spPr>
          <a:xfrm flipH="1" rot="9555807">
            <a:off x="7511217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5"/>
          <p:cNvSpPr txBox="1"/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6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/>
          <p:nvPr/>
        </p:nvSpPr>
        <p:spPr>
          <a:xfrm rot="9405665">
            <a:off x="-5036390" y="19320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/>
          <p:nvPr/>
        </p:nvSpPr>
        <p:spPr>
          <a:xfrm rot="-1478505">
            <a:off x="-435239" y="-2304911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/>
          <p:nvPr/>
        </p:nvSpPr>
        <p:spPr>
          <a:xfrm flipH="1" rot="9555841">
            <a:off x="80422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>
            <p:ph type="title"/>
          </p:nvPr>
        </p:nvSpPr>
        <p:spPr>
          <a:xfrm>
            <a:off x="1465613" y="16274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2" name="Google Shape;222;p106"/>
          <p:cNvSpPr txBox="1"/>
          <p:nvPr>
            <p:ph idx="1" type="subTitle"/>
          </p:nvPr>
        </p:nvSpPr>
        <p:spPr>
          <a:xfrm>
            <a:off x="1465679" y="208760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3" name="Google Shape;223;p106"/>
          <p:cNvSpPr txBox="1"/>
          <p:nvPr>
            <p:ph idx="2" type="title"/>
          </p:nvPr>
        </p:nvSpPr>
        <p:spPr>
          <a:xfrm>
            <a:off x="1465613" y="26654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106"/>
          <p:cNvSpPr txBox="1"/>
          <p:nvPr>
            <p:ph idx="3" type="subTitle"/>
          </p:nvPr>
        </p:nvSpPr>
        <p:spPr>
          <a:xfrm>
            <a:off x="1465679" y="30973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" name="Google Shape;225;p106"/>
          <p:cNvSpPr txBox="1"/>
          <p:nvPr>
            <p:ph idx="4" type="title"/>
          </p:nvPr>
        </p:nvSpPr>
        <p:spPr>
          <a:xfrm>
            <a:off x="1465613" y="370347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106"/>
          <p:cNvSpPr txBox="1"/>
          <p:nvPr>
            <p:ph idx="5" type="subTitle"/>
          </p:nvPr>
        </p:nvSpPr>
        <p:spPr>
          <a:xfrm>
            <a:off x="1465679" y="41353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106"/>
          <p:cNvSpPr txBox="1"/>
          <p:nvPr>
            <p:ph idx="6" type="title"/>
          </p:nvPr>
        </p:nvSpPr>
        <p:spPr>
          <a:xfrm>
            <a:off x="5348838" y="16274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106"/>
          <p:cNvSpPr txBox="1"/>
          <p:nvPr>
            <p:ph idx="7" type="subTitle"/>
          </p:nvPr>
        </p:nvSpPr>
        <p:spPr>
          <a:xfrm>
            <a:off x="5348904" y="208760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106"/>
          <p:cNvSpPr txBox="1"/>
          <p:nvPr>
            <p:ph idx="8" type="title"/>
          </p:nvPr>
        </p:nvSpPr>
        <p:spPr>
          <a:xfrm>
            <a:off x="5348838" y="26654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106"/>
          <p:cNvSpPr txBox="1"/>
          <p:nvPr>
            <p:ph idx="9" type="subTitle"/>
          </p:nvPr>
        </p:nvSpPr>
        <p:spPr>
          <a:xfrm>
            <a:off x="5348904" y="30973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106"/>
          <p:cNvSpPr txBox="1"/>
          <p:nvPr>
            <p:ph idx="13" type="title"/>
          </p:nvPr>
        </p:nvSpPr>
        <p:spPr>
          <a:xfrm>
            <a:off x="5348838" y="370347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106"/>
          <p:cNvSpPr txBox="1"/>
          <p:nvPr>
            <p:ph idx="14" type="subTitle"/>
          </p:nvPr>
        </p:nvSpPr>
        <p:spPr>
          <a:xfrm>
            <a:off x="5348904" y="41353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3" name="Google Shape;233;p106"/>
          <p:cNvSpPr txBox="1"/>
          <p:nvPr>
            <p:ph idx="15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7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7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7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7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7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7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7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7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" name="Google Shape;243;p107"/>
          <p:cNvSpPr txBox="1"/>
          <p:nvPr>
            <p:ph idx="2" type="title"/>
          </p:nvPr>
        </p:nvSpPr>
        <p:spPr>
          <a:xfrm>
            <a:off x="872476" y="1425413"/>
            <a:ext cx="230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107"/>
          <p:cNvSpPr txBox="1"/>
          <p:nvPr>
            <p:ph idx="1" type="subTitle"/>
          </p:nvPr>
        </p:nvSpPr>
        <p:spPr>
          <a:xfrm>
            <a:off x="872475" y="3674675"/>
            <a:ext cx="2305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5" name="Google Shape;245;p107"/>
          <p:cNvSpPr txBox="1"/>
          <p:nvPr>
            <p:ph idx="3" type="title"/>
          </p:nvPr>
        </p:nvSpPr>
        <p:spPr>
          <a:xfrm>
            <a:off x="3498100" y="1425413"/>
            <a:ext cx="2147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107"/>
          <p:cNvSpPr txBox="1"/>
          <p:nvPr>
            <p:ph idx="4" type="subTitle"/>
          </p:nvPr>
        </p:nvSpPr>
        <p:spPr>
          <a:xfrm>
            <a:off x="3498101" y="3674675"/>
            <a:ext cx="21477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107"/>
          <p:cNvSpPr txBox="1"/>
          <p:nvPr>
            <p:ph idx="5" type="title"/>
          </p:nvPr>
        </p:nvSpPr>
        <p:spPr>
          <a:xfrm>
            <a:off x="5966121" y="1425413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107"/>
          <p:cNvSpPr txBox="1"/>
          <p:nvPr>
            <p:ph idx="6" type="subTitle"/>
          </p:nvPr>
        </p:nvSpPr>
        <p:spPr>
          <a:xfrm>
            <a:off x="5966125" y="3674675"/>
            <a:ext cx="2305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9" name="Google Shape;249;p107"/>
          <p:cNvSpPr txBox="1"/>
          <p:nvPr>
            <p:ph idx="7" type="title"/>
          </p:nvPr>
        </p:nvSpPr>
        <p:spPr>
          <a:xfrm>
            <a:off x="1573073" y="252364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0" name="Google Shape;250;p107"/>
          <p:cNvSpPr txBox="1"/>
          <p:nvPr>
            <p:ph idx="8" type="title"/>
          </p:nvPr>
        </p:nvSpPr>
        <p:spPr>
          <a:xfrm>
            <a:off x="4123139" y="251893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1" name="Google Shape;251;p107"/>
          <p:cNvSpPr txBox="1"/>
          <p:nvPr>
            <p:ph idx="9" type="title"/>
          </p:nvPr>
        </p:nvSpPr>
        <p:spPr>
          <a:xfrm>
            <a:off x="6672769" y="252364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8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08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8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8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8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8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8"/>
          <p:cNvSpPr txBox="1"/>
          <p:nvPr>
            <p:ph hasCustomPrompt="1" type="title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0" name="Google Shape;260;p108"/>
          <p:cNvSpPr txBox="1"/>
          <p:nvPr>
            <p:ph idx="1" type="subTitle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9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9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9"/>
          <p:cNvSpPr/>
          <p:nvPr/>
        </p:nvSpPr>
        <p:spPr>
          <a:xfrm>
            <a:off x="531517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9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9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9"/>
          <p:cNvSpPr/>
          <p:nvPr/>
        </p:nvSpPr>
        <p:spPr>
          <a:xfrm rot="-10285603">
            <a:off x="-4701904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9"/>
          <p:cNvSpPr txBox="1"/>
          <p:nvPr>
            <p:ph type="title"/>
          </p:nvPr>
        </p:nvSpPr>
        <p:spPr>
          <a:xfrm>
            <a:off x="723300" y="751975"/>
            <a:ext cx="4696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9" name="Google Shape;269;p109"/>
          <p:cNvSpPr txBox="1"/>
          <p:nvPr>
            <p:ph idx="1" type="subTitle"/>
          </p:nvPr>
        </p:nvSpPr>
        <p:spPr>
          <a:xfrm>
            <a:off x="723300" y="2038177"/>
            <a:ext cx="469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0" name="Google Shape;270;p109"/>
          <p:cNvSpPr txBox="1"/>
          <p:nvPr>
            <p:ph idx="2" type="title"/>
          </p:nvPr>
        </p:nvSpPr>
        <p:spPr>
          <a:xfrm>
            <a:off x="723300" y="2598825"/>
            <a:ext cx="4696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1" name="Google Shape;271;p109"/>
          <p:cNvSpPr txBox="1"/>
          <p:nvPr>
            <p:ph idx="3" type="subTitle"/>
          </p:nvPr>
        </p:nvSpPr>
        <p:spPr>
          <a:xfrm>
            <a:off x="723300" y="3889928"/>
            <a:ext cx="469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0"/>
          <p:cNvSpPr/>
          <p:nvPr/>
        </p:nvSpPr>
        <p:spPr>
          <a:xfrm rot="2839443">
            <a:off x="-336718" y="275298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1">
              <a:alpha val="3058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0"/>
          <p:cNvSpPr/>
          <p:nvPr/>
        </p:nvSpPr>
        <p:spPr>
          <a:xfrm rot="-10285629">
            <a:off x="4072449" y="-37420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3058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0"/>
          <p:cNvSpPr/>
          <p:nvPr/>
        </p:nvSpPr>
        <p:spPr>
          <a:xfrm flipH="1">
            <a:off x="74848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10"/>
          <p:cNvSpPr/>
          <p:nvPr/>
        </p:nvSpPr>
        <p:spPr>
          <a:xfrm flipH="1" rot="9555841">
            <a:off x="61417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0"/>
          <p:cNvSpPr/>
          <p:nvPr/>
        </p:nvSpPr>
        <p:spPr>
          <a:xfrm rot="-1478505">
            <a:off x="-4010126" y="-5581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10"/>
          <p:cNvSpPr txBox="1"/>
          <p:nvPr>
            <p:ph type="title"/>
          </p:nvPr>
        </p:nvSpPr>
        <p:spPr>
          <a:xfrm>
            <a:off x="723300" y="1315950"/>
            <a:ext cx="27717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9" name="Google Shape;279;p110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2117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1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11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11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11"/>
          <p:cNvSpPr/>
          <p:nvPr/>
        </p:nvSpPr>
        <p:spPr>
          <a:xfrm flipH="1" rot="-8823147">
            <a:off x="58042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11"/>
          <p:cNvSpPr/>
          <p:nvPr/>
        </p:nvSpPr>
        <p:spPr>
          <a:xfrm flipH="1" rot="8100000">
            <a:off x="-2522993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11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1"/>
          <p:cNvSpPr/>
          <p:nvPr/>
        </p:nvSpPr>
        <p:spPr>
          <a:xfrm flipH="1" rot="-2128845">
            <a:off x="-1704639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11"/>
          <p:cNvSpPr txBox="1"/>
          <p:nvPr>
            <p:ph type="title"/>
          </p:nvPr>
        </p:nvSpPr>
        <p:spPr>
          <a:xfrm>
            <a:off x="1276650" y="438900"/>
            <a:ext cx="6590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9" name="Google Shape;289;p111"/>
          <p:cNvSpPr txBox="1"/>
          <p:nvPr>
            <p:ph idx="1" type="subTitle"/>
          </p:nvPr>
        </p:nvSpPr>
        <p:spPr>
          <a:xfrm>
            <a:off x="2854650" y="1652972"/>
            <a:ext cx="3434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0" name="Google Shape;290;p111"/>
          <p:cNvSpPr/>
          <p:nvPr/>
        </p:nvSpPr>
        <p:spPr>
          <a:xfrm flipH="1" rot="9555807">
            <a:off x="7660042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1"/>
          <p:cNvSpPr txBox="1"/>
          <p:nvPr/>
        </p:nvSpPr>
        <p:spPr>
          <a:xfrm>
            <a:off x="1735700" y="3967300"/>
            <a:ext cx="5668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</a:t>
            </a:r>
            <a:r>
              <a:rPr b="1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</a:t>
            </a:r>
            <a:r>
              <a:rPr b="1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2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2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2"/>
          <p:cNvSpPr/>
          <p:nvPr/>
        </p:nvSpPr>
        <p:spPr>
          <a:xfrm rot="3952094">
            <a:off x="468168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2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2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2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2"/>
          <p:cNvSpPr/>
          <p:nvPr/>
        </p:nvSpPr>
        <p:spPr>
          <a:xfrm rot="-7426355">
            <a:off x="-466609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2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12"/>
          <p:cNvSpPr txBox="1"/>
          <p:nvPr>
            <p:ph idx="1" type="body"/>
          </p:nvPr>
        </p:nvSpPr>
        <p:spPr>
          <a:xfrm>
            <a:off x="1545450" y="1330100"/>
            <a:ext cx="60531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6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16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6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6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6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16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7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17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17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17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17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88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88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8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8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8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8"/>
          <p:cNvSpPr txBox="1"/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" name="Google Shape;35;p88"/>
          <p:cNvSpPr txBox="1"/>
          <p:nvPr>
            <p:ph idx="1" type="subTitle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" name="Google Shape;36;p88"/>
          <p:cNvSpPr txBox="1"/>
          <p:nvPr>
            <p:ph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p88"/>
          <p:cNvSpPr txBox="1"/>
          <p:nvPr>
            <p:ph idx="3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88"/>
          <p:cNvSpPr txBox="1"/>
          <p:nvPr>
            <p:ph idx="4" type="title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" name="Google Shape;39;p88"/>
          <p:cNvSpPr txBox="1"/>
          <p:nvPr>
            <p:ph idx="5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" name="Google Shape;40;p88"/>
          <p:cNvSpPr txBox="1"/>
          <p:nvPr>
            <p:ph idx="6" type="title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" name="Google Shape;41;p88"/>
          <p:cNvSpPr txBox="1"/>
          <p:nvPr>
            <p:ph idx="7" type="subTitle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" name="Google Shape;42;p88"/>
          <p:cNvSpPr txBox="1"/>
          <p:nvPr>
            <p:ph idx="8" type="title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88"/>
          <p:cNvSpPr txBox="1"/>
          <p:nvPr>
            <p:ph idx="9" type="subTitle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88"/>
          <p:cNvSpPr txBox="1"/>
          <p:nvPr>
            <p:ph idx="13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88"/>
          <p:cNvSpPr txBox="1"/>
          <p:nvPr>
            <p:ph idx="14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" name="Google Shape;46;p88"/>
          <p:cNvSpPr txBox="1"/>
          <p:nvPr>
            <p:ph idx="15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0"/>
          <p:cNvSpPr/>
          <p:nvPr/>
        </p:nvSpPr>
        <p:spPr>
          <a:xfrm flipH="1" rot="3394465">
            <a:off x="5041484" y="22860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0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90"/>
          <p:cNvSpPr/>
          <p:nvPr/>
        </p:nvSpPr>
        <p:spPr>
          <a:xfrm flipH="1" rot="955394">
            <a:off x="1460861" y="-2197712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0"/>
          <p:cNvSpPr txBox="1"/>
          <p:nvPr>
            <p:ph idx="1" type="body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53" name="Google Shape;53;p90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1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91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1"/>
          <p:cNvSpPr/>
          <p:nvPr/>
        </p:nvSpPr>
        <p:spPr>
          <a:xfrm flipH="1" rot="1478505">
            <a:off x="3709533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1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91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91"/>
          <p:cNvSpPr txBox="1"/>
          <p:nvPr>
            <p:ph idx="1" type="subTitle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" name="Google Shape;61;p91"/>
          <p:cNvSpPr txBox="1"/>
          <p:nvPr>
            <p:ph idx="3" type="title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" name="Google Shape;62;p91"/>
          <p:cNvSpPr txBox="1"/>
          <p:nvPr>
            <p:ph idx="4" type="subTitle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" name="Google Shape;63;p91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1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2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2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2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2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2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2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2"/>
          <p:cNvSpPr txBox="1"/>
          <p:nvPr>
            <p:ph type="title"/>
          </p:nvPr>
        </p:nvSpPr>
        <p:spPr>
          <a:xfrm>
            <a:off x="1749775" y="1339400"/>
            <a:ext cx="56445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92"/>
          <p:cNvSpPr txBox="1"/>
          <p:nvPr>
            <p:ph idx="1" type="subTitle"/>
          </p:nvPr>
        </p:nvSpPr>
        <p:spPr>
          <a:xfrm>
            <a:off x="2153800" y="2874400"/>
            <a:ext cx="4836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3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3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93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3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3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93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3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3"/>
          <p:cNvSpPr txBox="1"/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" name="Google Shape;83;p93"/>
          <p:cNvSpPr txBox="1"/>
          <p:nvPr>
            <p:ph idx="1" type="subTitle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4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4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4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94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4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94"/>
          <p:cNvSpPr txBox="1"/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94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2" name="Google Shape;92;p94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" name="Google Shape;93;p94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5"/>
          <p:cNvSpPr txBox="1"/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0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85"/>
          <p:cNvSpPr txBox="1"/>
          <p:nvPr>
            <p:ph idx="1" type="body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Relationship Id="rId7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"/>
          <p:cNvSpPr txBox="1"/>
          <p:nvPr>
            <p:ph type="ctrTitle"/>
          </p:nvPr>
        </p:nvSpPr>
        <p:spPr>
          <a:xfrm>
            <a:off x="723150" y="1363875"/>
            <a:ext cx="7697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000">
                <a:latin typeface="Kulim Park"/>
                <a:ea typeface="Kulim Park"/>
                <a:cs typeface="Kulim Park"/>
                <a:sym typeface="Kulim Park"/>
              </a:rPr>
              <a:t>GOOGLE </a:t>
            </a:r>
            <a:r>
              <a:rPr lang="en" sz="60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PLAY</a:t>
            </a:r>
            <a:r>
              <a:rPr lang="en" sz="6000">
                <a:latin typeface="Kulim Park"/>
                <a:ea typeface="Kulim Park"/>
                <a:cs typeface="Kulim Park"/>
                <a:sym typeface="Kulim Park"/>
              </a:rPr>
              <a:t> </a:t>
            </a:r>
            <a:r>
              <a:rPr lang="en" sz="60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APPS</a:t>
            </a:r>
            <a:r>
              <a:rPr lang="en"/>
              <a:t> </a:t>
            </a:r>
            <a:endParaRPr sz="36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20" name="Google Shape;320;p1"/>
          <p:cNvSpPr txBox="1"/>
          <p:nvPr>
            <p:ph idx="1" type="subTitle"/>
          </p:nvPr>
        </p:nvSpPr>
        <p:spPr>
          <a:xfrm>
            <a:off x="1962750" y="3352550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Campeny, Eloi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Chriki, Fatima Zohra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Dai, Zhongkai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González, Victor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Moure, Ximena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Xu, Ange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7176935a6b_0_37"/>
          <p:cNvSpPr txBox="1"/>
          <p:nvPr/>
        </p:nvSpPr>
        <p:spPr>
          <a:xfrm>
            <a:off x="0" y="0"/>
            <a:ext cx="9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Preprocessing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96" name="Google Shape;396;g17176935a6b_0_37"/>
          <p:cNvSpPr txBox="1"/>
          <p:nvPr/>
        </p:nvSpPr>
        <p:spPr>
          <a:xfrm>
            <a:off x="379875" y="569400"/>
            <a:ext cx="8552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Feature selection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Unique value for each observation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Developer.Website, Developer.Email, Developer.Id, App.Id, Privacy.Policy  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Unique value for all observations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Editors.Choice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Highly correlated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Installs , Minimum.Installs, Maximum.Installs                      Installs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97" name="Google Shape;397;g17176935a6b_0_37"/>
          <p:cNvCxnSpPr/>
          <p:nvPr/>
        </p:nvCxnSpPr>
        <p:spPr>
          <a:xfrm>
            <a:off x="6074150" y="2982225"/>
            <a:ext cx="6159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98" name="Google Shape;398;g17176935a6b_0_37"/>
          <p:cNvPicPr preferRelativeResize="0"/>
          <p:nvPr/>
        </p:nvPicPr>
        <p:blipFill rotWithShape="1">
          <a:blip r:embed="rId3">
            <a:alphaModFix/>
          </a:blip>
          <a:srcRect b="0" l="0" r="9090" t="0"/>
          <a:stretch/>
        </p:blipFill>
        <p:spPr>
          <a:xfrm>
            <a:off x="1201625" y="3263700"/>
            <a:ext cx="2641250" cy="17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7176935a6b_0_37"/>
          <p:cNvPicPr preferRelativeResize="0"/>
          <p:nvPr/>
        </p:nvPicPr>
        <p:blipFill rotWithShape="1">
          <a:blip r:embed="rId4">
            <a:alphaModFix/>
          </a:blip>
          <a:srcRect b="0" l="0" r="9575" t="0"/>
          <a:stretch/>
        </p:blipFill>
        <p:spPr>
          <a:xfrm>
            <a:off x="4725825" y="3263700"/>
            <a:ext cx="3173550" cy="17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724cac29ef_4_18"/>
          <p:cNvSpPr txBox="1"/>
          <p:nvPr/>
        </p:nvSpPr>
        <p:spPr>
          <a:xfrm>
            <a:off x="0" y="0"/>
            <a:ext cx="9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Preprocessing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5" name="Google Shape;405;g1724cac29ef_4_18"/>
          <p:cNvSpPr txBox="1"/>
          <p:nvPr/>
        </p:nvSpPr>
        <p:spPr>
          <a:xfrm>
            <a:off x="379875" y="544175"/>
            <a:ext cx="85521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Derivation of new variables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Scraped.Time, Last.Updated        DaysLastUpdate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Scraped.Time, Release         ReleaseDays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App.Name        AppNameLen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Transformations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Categorial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Size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(GB, MB, KB)                       Numerical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Installs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 and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Rating.Count        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Logarithmic transformation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Reduced modalities for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Category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and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Minimum.Android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6" name="Google Shape;406;g1724cac29ef_4_18"/>
          <p:cNvCxnSpPr/>
          <p:nvPr/>
        </p:nvCxnSpPr>
        <p:spPr>
          <a:xfrm>
            <a:off x="4240050" y="1088225"/>
            <a:ext cx="6159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7" name="Google Shape;407;g1724cac29ef_4_18"/>
          <p:cNvCxnSpPr/>
          <p:nvPr/>
        </p:nvCxnSpPr>
        <p:spPr>
          <a:xfrm>
            <a:off x="3738325" y="1414575"/>
            <a:ext cx="6159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8" name="Google Shape;408;g1724cac29ef_4_18"/>
          <p:cNvCxnSpPr/>
          <p:nvPr/>
        </p:nvCxnSpPr>
        <p:spPr>
          <a:xfrm>
            <a:off x="2358075" y="1731850"/>
            <a:ext cx="6159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9" name="Google Shape;409;g1724cac29ef_4_18"/>
          <p:cNvCxnSpPr/>
          <p:nvPr/>
        </p:nvCxnSpPr>
        <p:spPr>
          <a:xfrm>
            <a:off x="3973325" y="2366425"/>
            <a:ext cx="6159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0" name="Google Shape;410;g1724cac29ef_4_18"/>
          <p:cNvCxnSpPr/>
          <p:nvPr/>
        </p:nvCxnSpPr>
        <p:spPr>
          <a:xfrm>
            <a:off x="4589225" y="2683100"/>
            <a:ext cx="6159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11" name="Google Shape;411;g1724cac29ef_4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3" y="3250225"/>
            <a:ext cx="1837007" cy="14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724cac29ef_4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600" y="3279724"/>
            <a:ext cx="1907775" cy="14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1724cac29ef_4_18"/>
          <p:cNvCxnSpPr/>
          <p:nvPr/>
        </p:nvCxnSpPr>
        <p:spPr>
          <a:xfrm>
            <a:off x="4161338" y="3318275"/>
            <a:ext cx="10200" cy="14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g1724cac29ef_4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470" y="3351325"/>
            <a:ext cx="2301656" cy="1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724cac29ef_4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383" y="3351326"/>
            <a:ext cx="2199992" cy="14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7176935a6b_0_4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Preprocessing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21" name="Google Shape;421;g17176935a6b_0_43"/>
          <p:cNvSpPr txBox="1"/>
          <p:nvPr/>
        </p:nvSpPr>
        <p:spPr>
          <a:xfrm>
            <a:off x="118425" y="673275"/>
            <a:ext cx="83733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nrope"/>
              <a:buChar char="●"/>
            </a:pPr>
            <a:r>
              <a:rPr b="1" lang="en" sz="1700">
                <a:latin typeface="Manrope"/>
                <a:ea typeface="Manrope"/>
                <a:cs typeface="Manrope"/>
                <a:sym typeface="Manrope"/>
              </a:rPr>
              <a:t>Segmentation of population</a:t>
            </a:r>
            <a:endParaRPr b="1" sz="1700">
              <a:latin typeface="Manrope"/>
              <a:ea typeface="Manrope"/>
              <a:cs typeface="Manrope"/>
              <a:sym typeface="Manrop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nrope"/>
              <a:buChar char="○"/>
            </a:pPr>
            <a:r>
              <a:rPr b="1" lang="en" sz="1700">
                <a:latin typeface="Manrope"/>
                <a:ea typeface="Manrope"/>
                <a:cs typeface="Manrope"/>
                <a:sym typeface="Manrope"/>
              </a:rPr>
              <a:t>Paid vs Free Apps</a:t>
            </a:r>
            <a:endParaRPr b="1" sz="1700">
              <a:latin typeface="Manrope"/>
              <a:ea typeface="Manrope"/>
              <a:cs typeface="Manrope"/>
              <a:sym typeface="Manrope"/>
            </a:endParaRP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nrope"/>
              <a:buChar char="○"/>
            </a:pPr>
            <a:r>
              <a:rPr b="1" lang="en" sz="1700">
                <a:latin typeface="Manrope"/>
                <a:ea typeface="Manrope"/>
                <a:cs typeface="Manrope"/>
                <a:sym typeface="Manrope"/>
              </a:rPr>
              <a:t>Kolmogorov</a:t>
            </a:r>
            <a:r>
              <a:rPr b="1" lang="en" sz="1700">
                <a:latin typeface="Manrope"/>
                <a:ea typeface="Manrope"/>
                <a:cs typeface="Manrope"/>
                <a:sym typeface="Manrope"/>
              </a:rPr>
              <a:t>-Smirnov test (KS test)</a:t>
            </a:r>
            <a:endParaRPr b="1" sz="1700">
              <a:latin typeface="Manrope"/>
              <a:ea typeface="Manrope"/>
              <a:cs typeface="Manrope"/>
              <a:sym typeface="Manrope"/>
            </a:endParaRPr>
          </a:p>
          <a:p>
            <a:pPr indent="-33655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nrope"/>
              <a:buChar char="■"/>
            </a:pPr>
            <a:r>
              <a:rPr lang="en" sz="1700">
                <a:latin typeface="Manrope"/>
                <a:ea typeface="Manrope"/>
                <a:cs typeface="Manrope"/>
                <a:sym typeface="Manrope"/>
              </a:rPr>
              <a:t>Divided</a:t>
            </a:r>
            <a:r>
              <a:rPr lang="en" sz="1700">
                <a:latin typeface="Manrope"/>
                <a:ea typeface="Manrope"/>
                <a:cs typeface="Manrope"/>
                <a:sym typeface="Manrope"/>
              </a:rPr>
              <a:t> dataset: Paid apps and Free Apps</a:t>
            </a:r>
            <a:endParaRPr sz="1700">
              <a:latin typeface="Manrope"/>
              <a:ea typeface="Manrope"/>
              <a:cs typeface="Manrope"/>
              <a:sym typeface="Manrope"/>
            </a:endParaRPr>
          </a:p>
          <a:p>
            <a:pPr indent="-33655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nrope"/>
              <a:buChar char="■"/>
            </a:pPr>
            <a:r>
              <a:rPr lang="en" sz="1700">
                <a:latin typeface="Manrope"/>
                <a:ea typeface="Manrope"/>
                <a:cs typeface="Manrope"/>
                <a:sym typeface="Manrope"/>
              </a:rPr>
              <a:t>Performed the test for each numerical variable</a:t>
            </a:r>
            <a:endParaRPr sz="1700">
              <a:latin typeface="Manrope"/>
              <a:ea typeface="Manrope"/>
              <a:cs typeface="Manrope"/>
              <a:sym typeface="Manrope"/>
            </a:endParaRP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nrope"/>
              <a:buChar char="○"/>
            </a:pPr>
            <a:r>
              <a:rPr b="1" lang="en" sz="1700">
                <a:latin typeface="Manrope"/>
                <a:ea typeface="Manrope"/>
                <a:cs typeface="Manrope"/>
                <a:sym typeface="Manrope"/>
              </a:rPr>
              <a:t>Result: </a:t>
            </a:r>
            <a:r>
              <a:rPr lang="en" sz="1700">
                <a:latin typeface="Manrope"/>
                <a:ea typeface="Manrope"/>
                <a:cs typeface="Manrope"/>
                <a:sym typeface="Manrope"/>
              </a:rPr>
              <a:t>p-value &lt; 0.05</a:t>
            </a:r>
            <a:r>
              <a:rPr b="1" lang="en" sz="170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700">
                <a:latin typeface="Manrope"/>
                <a:ea typeface="Manrope"/>
                <a:cs typeface="Manrope"/>
                <a:sym typeface="Manrope"/>
              </a:rPr>
              <a:t>for </a:t>
            </a:r>
            <a:r>
              <a:rPr lang="en" sz="1700">
                <a:latin typeface="Manrope"/>
                <a:ea typeface="Manrope"/>
                <a:cs typeface="Manrope"/>
                <a:sym typeface="Manrope"/>
              </a:rPr>
              <a:t>almost</a:t>
            </a:r>
            <a:r>
              <a:rPr lang="en" sz="1700">
                <a:latin typeface="Manrope"/>
                <a:ea typeface="Manrope"/>
                <a:cs typeface="Manrope"/>
                <a:sym typeface="Manrope"/>
              </a:rPr>
              <a:t> every variable</a:t>
            </a:r>
            <a:endParaRPr sz="1700">
              <a:latin typeface="Manrope"/>
              <a:ea typeface="Manrope"/>
              <a:cs typeface="Manrope"/>
              <a:sym typeface="Manrope"/>
            </a:endParaRPr>
          </a:p>
          <a:p>
            <a:pPr indent="-3365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nrope"/>
              <a:buChar char="○"/>
            </a:pPr>
            <a:r>
              <a:rPr b="1" lang="en" sz="1700">
                <a:latin typeface="Manrope"/>
                <a:ea typeface="Manrope"/>
                <a:cs typeface="Manrope"/>
                <a:sym typeface="Manrope"/>
              </a:rPr>
              <a:t>Conclusion:</a:t>
            </a:r>
            <a:r>
              <a:rPr lang="en" sz="1700">
                <a:latin typeface="Manrope"/>
                <a:ea typeface="Manrope"/>
                <a:cs typeface="Manrope"/>
                <a:sym typeface="Manrope"/>
              </a:rPr>
              <a:t> There is more than one population</a:t>
            </a:r>
            <a:endParaRPr sz="17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24cac29ef_3_6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Missing data treatment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27" name="Google Shape;427;g1724cac29ef_3_6"/>
          <p:cNvSpPr txBox="1"/>
          <p:nvPr/>
        </p:nvSpPr>
        <p:spPr>
          <a:xfrm>
            <a:off x="118425" y="673275"/>
            <a:ext cx="8373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Identifying missing values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Identify variables affected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Identify type of missing data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Little Test result: p=0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Analysis of missing data -&gt; MAR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28" name="Google Shape;428;g1724cac29ef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000" y="685475"/>
            <a:ext cx="4280267" cy="17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724cac29ef_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75" y="2596374"/>
            <a:ext cx="3636676" cy="23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724cac29ef_3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992" y="2596375"/>
            <a:ext cx="3803283" cy="25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724cac29ef_3_18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Missing data treatment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36" name="Google Shape;436;g1724cac29ef_3_18"/>
          <p:cNvSpPr txBox="1"/>
          <p:nvPr/>
        </p:nvSpPr>
        <p:spPr>
          <a:xfrm>
            <a:off x="118425" y="673275"/>
            <a:ext cx="8373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Treating missing values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MICE with numerical data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MICE  with categorical data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37" name="Google Shape;437;g1724cac29ef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23" y="2389300"/>
            <a:ext cx="4176050" cy="27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724cac29ef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700" y="554100"/>
            <a:ext cx="3436699" cy="225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724cac29ef_3_18"/>
          <p:cNvPicPr preferRelativeResize="0"/>
          <p:nvPr/>
        </p:nvPicPr>
        <p:blipFill rotWithShape="1">
          <a:blip r:embed="rId5">
            <a:alphaModFix/>
          </a:blip>
          <a:srcRect b="4379" l="0" r="0" t="-4380"/>
          <a:stretch/>
        </p:blipFill>
        <p:spPr>
          <a:xfrm>
            <a:off x="4987700" y="2813525"/>
            <a:ext cx="3436700" cy="22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724cac29ef_3_3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Missing data treatment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45" name="Google Shape;445;g1724cac29ef_3_39"/>
          <p:cNvSpPr txBox="1"/>
          <p:nvPr/>
        </p:nvSpPr>
        <p:spPr>
          <a:xfrm>
            <a:off x="118425" y="673275"/>
            <a:ext cx="83733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Univariate detection of outliers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Rating analysis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Kolmogorov–Smirnov test and plot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Different populations, keep Rating.Count&gt;20</a:t>
            </a:r>
            <a:r>
              <a:rPr lang="en" sz="1600"/>
              <a:t>  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46" name="Google Shape;446;g1724cac29ef_3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216" y="786200"/>
            <a:ext cx="2877359" cy="2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724cac29ef_3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225" y="2964125"/>
            <a:ext cx="2877350" cy="2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724cac29ef_3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450" y="2250975"/>
            <a:ext cx="36004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724cac29ef_3_57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Missing data treatment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54" name="Google Shape;454;g1724cac29ef_3_57"/>
          <p:cNvSpPr txBox="1"/>
          <p:nvPr/>
        </p:nvSpPr>
        <p:spPr>
          <a:xfrm>
            <a:off x="118425" y="673275"/>
            <a:ext cx="42288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Univariate detection of outliers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Rating.Count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Installs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55" name="Google Shape;455;g1724cac29ef_3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625" y="1382591"/>
            <a:ext cx="2126600" cy="149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724cac29ef_3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775" y="1382563"/>
            <a:ext cx="2126600" cy="14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724cac29ef_3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623" y="3403874"/>
            <a:ext cx="2126613" cy="14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724cac29ef_3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3775" y="3403900"/>
            <a:ext cx="2126600" cy="14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724cac29ef_3_97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Missing data treatment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64" name="Google Shape;464;g1724cac29ef_3_97"/>
          <p:cNvSpPr txBox="1"/>
          <p:nvPr/>
        </p:nvSpPr>
        <p:spPr>
          <a:xfrm>
            <a:off x="118425" y="673275"/>
            <a:ext cx="4228800" cy="4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Univariate detection of outliers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DaysLastUpdated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ReleasedDays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Multivariate Outliers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Mahalanobis distance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65" name="Google Shape;465;g1724cac29ef_3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425" y="971025"/>
            <a:ext cx="2140050" cy="15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724cac29ef_3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676" y="971050"/>
            <a:ext cx="2140050" cy="150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724cac29ef_3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425" y="2568353"/>
            <a:ext cx="2140050" cy="150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724cac29ef_3_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675" y="2568353"/>
            <a:ext cx="2197731" cy="15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7176935a6b_0_49"/>
          <p:cNvSpPr txBox="1"/>
          <p:nvPr>
            <p:ph type="title"/>
          </p:nvPr>
        </p:nvSpPr>
        <p:spPr>
          <a:xfrm>
            <a:off x="723300" y="1968750"/>
            <a:ext cx="78141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Basic initial descriptive</a:t>
            </a:r>
            <a:r>
              <a:rPr lang="en" sz="3500">
                <a:solidFill>
                  <a:srgbClr val="000000"/>
                </a:solidFill>
              </a:rPr>
              <a:t> statistics of preprocessed variables and conclusions</a:t>
            </a:r>
            <a:endParaRPr sz="3500"/>
          </a:p>
        </p:txBody>
      </p:sp>
      <p:sp>
        <p:nvSpPr>
          <p:cNvPr id="474" name="Google Shape;474;g17176935a6b_0_49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724cac29ef_3_116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Univariate analysis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80" name="Google Shape;480;g1724cac29ef_3_116"/>
          <p:cNvSpPr txBox="1"/>
          <p:nvPr/>
        </p:nvSpPr>
        <p:spPr>
          <a:xfrm>
            <a:off x="0" y="646500"/>
            <a:ext cx="5752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Univariate analysis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Basic values, histograms and boxplots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Low Rating count respect Installs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Rating 4+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Name length 30-10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81" name="Google Shape;481;g1724cac29ef_3_116"/>
          <p:cNvPicPr preferRelativeResize="0"/>
          <p:nvPr/>
        </p:nvPicPr>
        <p:blipFill rotWithShape="1">
          <a:blip r:embed="rId3">
            <a:alphaModFix/>
          </a:blip>
          <a:srcRect b="14976" l="2937" r="2311" t="12706"/>
          <a:stretch/>
        </p:blipFill>
        <p:spPr>
          <a:xfrm>
            <a:off x="5076925" y="1202760"/>
            <a:ext cx="4067075" cy="134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724cac29ef_3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25" y="2878638"/>
            <a:ext cx="3940450" cy="21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724cac29ef_3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300" y="2684900"/>
            <a:ext cx="4843575" cy="23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"/>
          <p:cNvSpPr/>
          <p:nvPr/>
        </p:nvSpPr>
        <p:spPr>
          <a:xfrm>
            <a:off x="1215961" y="1098613"/>
            <a:ext cx="466298" cy="335922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 flipH="1">
            <a:off x="1140063" y="1714017"/>
            <a:ext cx="466298" cy="335922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flipH="1">
            <a:off x="1191234" y="2021615"/>
            <a:ext cx="401165" cy="356490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"/>
          <p:cNvSpPr/>
          <p:nvPr/>
        </p:nvSpPr>
        <p:spPr>
          <a:xfrm>
            <a:off x="1202870" y="1406276"/>
            <a:ext cx="378039" cy="335939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 txBox="1"/>
          <p:nvPr>
            <p:ph idx="3" type="title"/>
          </p:nvPr>
        </p:nvSpPr>
        <p:spPr>
          <a:xfrm>
            <a:off x="720000" y="16122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p3"/>
          <p:cNvSpPr txBox="1"/>
          <p:nvPr>
            <p:ph idx="2" type="title"/>
          </p:nvPr>
        </p:nvSpPr>
        <p:spPr>
          <a:xfrm>
            <a:off x="1074998" y="1189321"/>
            <a:ext cx="6339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01</a:t>
            </a:r>
            <a:endParaRPr sz="1600"/>
          </a:p>
        </p:txBody>
      </p:sp>
      <p:sp>
        <p:nvSpPr>
          <p:cNvPr id="331" name="Google Shape;331;p3"/>
          <p:cNvSpPr txBox="1"/>
          <p:nvPr>
            <p:ph idx="15" type="title"/>
          </p:nvPr>
        </p:nvSpPr>
        <p:spPr>
          <a:xfrm>
            <a:off x="1074925" y="2132868"/>
            <a:ext cx="6339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04</a:t>
            </a:r>
            <a:endParaRPr sz="1600"/>
          </a:p>
        </p:txBody>
      </p:sp>
      <p:sp>
        <p:nvSpPr>
          <p:cNvPr id="332" name="Google Shape;332;p3"/>
          <p:cNvSpPr txBox="1"/>
          <p:nvPr>
            <p:ph idx="13" type="title"/>
          </p:nvPr>
        </p:nvSpPr>
        <p:spPr>
          <a:xfrm>
            <a:off x="1074996" y="1507231"/>
            <a:ext cx="6339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02</a:t>
            </a:r>
            <a:endParaRPr sz="1600"/>
          </a:p>
        </p:txBody>
      </p:sp>
      <p:sp>
        <p:nvSpPr>
          <p:cNvPr id="333" name="Google Shape;333;p3"/>
          <p:cNvSpPr txBox="1"/>
          <p:nvPr>
            <p:ph idx="14" type="title"/>
          </p:nvPr>
        </p:nvSpPr>
        <p:spPr>
          <a:xfrm>
            <a:off x="1074997" y="1804675"/>
            <a:ext cx="6339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03</a:t>
            </a:r>
            <a:endParaRPr sz="1600"/>
          </a:p>
        </p:txBody>
      </p:sp>
      <p:sp>
        <p:nvSpPr>
          <p:cNvPr id="334" name="Google Shape;334;p3"/>
          <p:cNvSpPr txBox="1"/>
          <p:nvPr/>
        </p:nvSpPr>
        <p:spPr>
          <a:xfrm>
            <a:off x="1535400" y="1024250"/>
            <a:ext cx="6888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Motivation &amp; Problem definition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Data source presentation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Data structure and metadata description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Preprocessing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Basic initial descriptive statistics of preprocessed variables and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conclusions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PCA for numerical variables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MCA of multiple qualitative variables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Multiple Factorial Analysis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Association rules mining analysis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35" name="Google Shape;335;p3"/>
          <p:cNvSpPr/>
          <p:nvPr/>
        </p:nvSpPr>
        <p:spPr>
          <a:xfrm>
            <a:off x="1197261" y="2370288"/>
            <a:ext cx="466298" cy="335922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 flipH="1">
            <a:off x="1200621" y="2698390"/>
            <a:ext cx="401165" cy="356490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 txBox="1"/>
          <p:nvPr>
            <p:ph idx="2" type="title"/>
          </p:nvPr>
        </p:nvSpPr>
        <p:spPr>
          <a:xfrm>
            <a:off x="1056298" y="2460996"/>
            <a:ext cx="6339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05</a:t>
            </a:r>
            <a:endParaRPr sz="1600"/>
          </a:p>
        </p:txBody>
      </p:sp>
      <p:sp>
        <p:nvSpPr>
          <p:cNvPr id="338" name="Google Shape;338;p3"/>
          <p:cNvSpPr txBox="1"/>
          <p:nvPr>
            <p:ph idx="15" type="title"/>
          </p:nvPr>
        </p:nvSpPr>
        <p:spPr>
          <a:xfrm>
            <a:off x="1084313" y="2809650"/>
            <a:ext cx="6339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06</a:t>
            </a:r>
            <a:endParaRPr sz="1600"/>
          </a:p>
        </p:txBody>
      </p:sp>
      <p:sp>
        <p:nvSpPr>
          <p:cNvPr id="339" name="Google Shape;339;p3"/>
          <p:cNvSpPr/>
          <p:nvPr/>
        </p:nvSpPr>
        <p:spPr>
          <a:xfrm>
            <a:off x="1206648" y="3027838"/>
            <a:ext cx="466298" cy="335922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"/>
          <p:cNvSpPr/>
          <p:nvPr/>
        </p:nvSpPr>
        <p:spPr>
          <a:xfrm flipH="1">
            <a:off x="1130750" y="3643242"/>
            <a:ext cx="466298" cy="335922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"/>
          <p:cNvSpPr/>
          <p:nvPr/>
        </p:nvSpPr>
        <p:spPr>
          <a:xfrm>
            <a:off x="1193557" y="3335501"/>
            <a:ext cx="378039" cy="335939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"/>
          <p:cNvSpPr txBox="1"/>
          <p:nvPr>
            <p:ph idx="2" type="title"/>
          </p:nvPr>
        </p:nvSpPr>
        <p:spPr>
          <a:xfrm>
            <a:off x="1065686" y="3118546"/>
            <a:ext cx="6339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07</a:t>
            </a:r>
            <a:endParaRPr sz="1600"/>
          </a:p>
        </p:txBody>
      </p:sp>
      <p:sp>
        <p:nvSpPr>
          <p:cNvPr id="343" name="Google Shape;343;p3"/>
          <p:cNvSpPr txBox="1"/>
          <p:nvPr>
            <p:ph idx="13" type="title"/>
          </p:nvPr>
        </p:nvSpPr>
        <p:spPr>
          <a:xfrm>
            <a:off x="1065684" y="3436456"/>
            <a:ext cx="6339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08</a:t>
            </a:r>
            <a:endParaRPr sz="1600"/>
          </a:p>
        </p:txBody>
      </p:sp>
      <p:sp>
        <p:nvSpPr>
          <p:cNvPr id="344" name="Google Shape;344;p3"/>
          <p:cNvSpPr txBox="1"/>
          <p:nvPr>
            <p:ph idx="14" type="title"/>
          </p:nvPr>
        </p:nvSpPr>
        <p:spPr>
          <a:xfrm>
            <a:off x="1065684" y="3733900"/>
            <a:ext cx="6339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09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24cac29ef_3_131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Univariate analysis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89" name="Google Shape;489;g1724cac29ef_3_131"/>
          <p:cNvSpPr txBox="1"/>
          <p:nvPr/>
        </p:nvSpPr>
        <p:spPr>
          <a:xfrm>
            <a:off x="118425" y="673275"/>
            <a:ext cx="5866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Univariate analysis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Pie charts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In app purchases and adds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Educational&gt;Lifestyle&gt;Games&gt;Entertainment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Everyone and Android 4+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90" name="Google Shape;490;g1724cac29ef_3_131"/>
          <p:cNvPicPr preferRelativeResize="0"/>
          <p:nvPr/>
        </p:nvPicPr>
        <p:blipFill rotWithShape="1">
          <a:blip r:embed="rId3">
            <a:alphaModFix/>
          </a:blip>
          <a:srcRect b="9389" l="0" r="0" t="-6392"/>
          <a:stretch/>
        </p:blipFill>
        <p:spPr>
          <a:xfrm>
            <a:off x="455087" y="2789236"/>
            <a:ext cx="5078875" cy="214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724cac29ef_3_131"/>
          <p:cNvPicPr preferRelativeResize="0"/>
          <p:nvPr/>
        </p:nvPicPr>
        <p:blipFill rotWithShape="1">
          <a:blip r:embed="rId4">
            <a:alphaModFix/>
          </a:blip>
          <a:srcRect b="4303" l="32556" r="31847" t="50346"/>
          <a:stretch/>
        </p:blipFill>
        <p:spPr>
          <a:xfrm>
            <a:off x="6176575" y="928275"/>
            <a:ext cx="1995750" cy="117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724cac29ef_3_131"/>
          <p:cNvPicPr preferRelativeResize="0"/>
          <p:nvPr/>
        </p:nvPicPr>
        <p:blipFill rotWithShape="1">
          <a:blip r:embed="rId5">
            <a:alphaModFix/>
          </a:blip>
          <a:srcRect b="2853" l="33228" r="31328" t="50065"/>
          <a:stretch/>
        </p:blipFill>
        <p:spPr>
          <a:xfrm>
            <a:off x="6176575" y="2176265"/>
            <a:ext cx="1995750" cy="128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1724cac29ef_3_131"/>
          <p:cNvPicPr preferRelativeResize="0"/>
          <p:nvPr/>
        </p:nvPicPr>
        <p:blipFill rotWithShape="1">
          <a:blip r:embed="rId6">
            <a:alphaModFix/>
          </a:blip>
          <a:srcRect b="0" l="34051" r="34386" t="48636"/>
          <a:stretch/>
        </p:blipFill>
        <p:spPr>
          <a:xfrm>
            <a:off x="6176575" y="3508200"/>
            <a:ext cx="1995750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724cac29ef_3_147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Bivariate analysis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99" name="Google Shape;499;g1724cac29ef_3_147"/>
          <p:cNvSpPr txBox="1"/>
          <p:nvPr/>
        </p:nvSpPr>
        <p:spPr>
          <a:xfrm>
            <a:off x="118425" y="673275"/>
            <a:ext cx="8643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Bivariate analysis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Correlation matrix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Positive correlation Installation+Rating.Count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Positive correlation DaysLastUpdate+ReleasedDays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○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Rating vs installs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■"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Extremes higher scores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00" name="Google Shape;500;g1724cac29ef_3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968" y="2712450"/>
            <a:ext cx="3257457" cy="22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724cac29ef_3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5" y="2844975"/>
            <a:ext cx="4766200" cy="22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724cac29ef_3_160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Bivariate analysis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507" name="Google Shape;507;g1724cac29ef_3_160"/>
          <p:cNvSpPr txBox="1"/>
          <p:nvPr/>
        </p:nvSpPr>
        <p:spPr>
          <a:xfrm>
            <a:off x="118425" y="673275"/>
            <a:ext cx="637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Bivariate analysis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○"/>
            </a:pP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Install vs size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○"/>
            </a:pP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Installs vs Name length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08" name="Google Shape;508;g1724cac29ef_3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929" y="646500"/>
            <a:ext cx="3717150" cy="20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724cac29ef_3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153" y="3004153"/>
            <a:ext cx="3576700" cy="17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724cac29ef_3_171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Bivariate analysis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515" name="Google Shape;515;g1724cac29ef_3_171"/>
          <p:cNvSpPr txBox="1"/>
          <p:nvPr/>
        </p:nvSpPr>
        <p:spPr>
          <a:xfrm>
            <a:off x="118425" y="673275"/>
            <a:ext cx="637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Bivariate analysis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○"/>
            </a:pP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Rating vs Category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○"/>
            </a:pP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Size vs Category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16" name="Google Shape;516;g1724cac29ef_3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105" y="787780"/>
            <a:ext cx="4085575" cy="20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724cac29ef_3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496" y="2944826"/>
            <a:ext cx="3922800" cy="22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24cac29ef_7_0"/>
          <p:cNvSpPr txBox="1"/>
          <p:nvPr>
            <p:ph type="title"/>
          </p:nvPr>
        </p:nvSpPr>
        <p:spPr>
          <a:xfrm>
            <a:off x="716550" y="1929275"/>
            <a:ext cx="7830900" cy="21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PCA</a:t>
            </a:r>
            <a:r>
              <a:rPr lang="en">
                <a:solidFill>
                  <a:srgbClr val="000000"/>
                </a:solidFill>
              </a:rPr>
              <a:t> for numerical variables</a:t>
            </a:r>
            <a:endParaRPr/>
          </a:p>
        </p:txBody>
      </p:sp>
      <p:sp>
        <p:nvSpPr>
          <p:cNvPr id="523" name="Google Shape;523;g1724cac29ef_7_0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724cac29ef_10_6"/>
          <p:cNvSpPr txBox="1"/>
          <p:nvPr>
            <p:ph idx="1" type="subTitle"/>
          </p:nvPr>
        </p:nvSpPr>
        <p:spPr>
          <a:xfrm>
            <a:off x="566675" y="972750"/>
            <a:ext cx="2462700" cy="32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7 </a:t>
            </a:r>
            <a:r>
              <a:rPr lang="en" sz="2000"/>
              <a:t>numerical</a:t>
            </a:r>
            <a:r>
              <a:rPr lang="en" sz="2000"/>
              <a:t> variables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first </a:t>
            </a:r>
            <a:r>
              <a:rPr lang="en" sz="2000"/>
              <a:t>three components satisfied with </a:t>
            </a:r>
            <a:r>
              <a:rPr lang="en" sz="2000"/>
              <a:t>63.91% of the total variance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724cac29ef_10_6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PCA: Variance retained by each component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530" name="Google Shape;530;g1724cac29ef_1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875" y="972754"/>
            <a:ext cx="5558476" cy="2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724cac29ef_10_21"/>
          <p:cNvSpPr txBox="1"/>
          <p:nvPr/>
        </p:nvSpPr>
        <p:spPr>
          <a:xfrm>
            <a:off x="0" y="0"/>
            <a:ext cx="909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PCA: Contributions of variables to components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536" name="Google Shape;536;g1724cac29ef_1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50" y="1351250"/>
            <a:ext cx="4250525" cy="22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1724cac29ef_10_21"/>
          <p:cNvPicPr preferRelativeResize="0"/>
          <p:nvPr/>
        </p:nvPicPr>
        <p:blipFill rotWithShape="1">
          <a:blip r:embed="rId4">
            <a:alphaModFix/>
          </a:blip>
          <a:srcRect b="-4014" l="0" r="-7573" t="0"/>
          <a:stretch/>
        </p:blipFill>
        <p:spPr>
          <a:xfrm>
            <a:off x="4792150" y="532975"/>
            <a:ext cx="3897351" cy="20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1724cac29ef_1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150" y="2673775"/>
            <a:ext cx="3615472" cy="19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724cac29ef_10_21"/>
          <p:cNvSpPr txBox="1"/>
          <p:nvPr/>
        </p:nvSpPr>
        <p:spPr>
          <a:xfrm>
            <a:off x="461250" y="3638525"/>
            <a:ext cx="39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Meaning of PC1: Popularity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0" name="Google Shape;540;g1724cac29ef_10_21"/>
          <p:cNvSpPr txBox="1"/>
          <p:nvPr/>
        </p:nvSpPr>
        <p:spPr>
          <a:xfrm>
            <a:off x="4758425" y="2371650"/>
            <a:ext cx="39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Meaning of PC2: Antiquity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1" name="Google Shape;541;g1724cac29ef_10_21"/>
          <p:cNvSpPr txBox="1"/>
          <p:nvPr/>
        </p:nvSpPr>
        <p:spPr>
          <a:xfrm>
            <a:off x="4758425" y="4570775"/>
            <a:ext cx="4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Meaning of PC3:Rating &amp; app characteristics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724cac29ef_10_32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PCA: C</a:t>
            </a: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orrelation of v</a:t>
            </a: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ariables to components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547" name="Google Shape;547;g1724cac29ef_10_32"/>
          <p:cNvPicPr preferRelativeResize="0"/>
          <p:nvPr/>
        </p:nvPicPr>
        <p:blipFill rotWithShape="1">
          <a:blip r:embed="rId3">
            <a:alphaModFix/>
          </a:blip>
          <a:srcRect b="-1819" l="22661" r="16633" t="1820"/>
          <a:stretch/>
        </p:blipFill>
        <p:spPr>
          <a:xfrm>
            <a:off x="403175" y="717324"/>
            <a:ext cx="2669874" cy="23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724cac29ef_10_32"/>
          <p:cNvPicPr preferRelativeResize="0"/>
          <p:nvPr/>
        </p:nvPicPr>
        <p:blipFill rotWithShape="1">
          <a:blip r:embed="rId4">
            <a:alphaModFix/>
          </a:blip>
          <a:srcRect b="0" l="17141" r="19370" t="0"/>
          <a:stretch/>
        </p:blipFill>
        <p:spPr>
          <a:xfrm>
            <a:off x="3258862" y="1066050"/>
            <a:ext cx="2669874" cy="22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724cac29ef_10_32"/>
          <p:cNvPicPr preferRelativeResize="0"/>
          <p:nvPr/>
        </p:nvPicPr>
        <p:blipFill rotWithShape="1">
          <a:blip r:embed="rId5">
            <a:alphaModFix/>
          </a:blip>
          <a:srcRect b="0" l="19657" r="20061" t="0"/>
          <a:stretch/>
        </p:blipFill>
        <p:spPr>
          <a:xfrm>
            <a:off x="6114550" y="1608912"/>
            <a:ext cx="2669874" cy="238331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724cac29ef_10_32"/>
          <p:cNvSpPr txBox="1"/>
          <p:nvPr/>
        </p:nvSpPr>
        <p:spPr>
          <a:xfrm>
            <a:off x="997400" y="3083900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Dimensions 1-2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1" name="Google Shape;551;g1724cac29ef_10_32"/>
          <p:cNvSpPr txBox="1"/>
          <p:nvPr/>
        </p:nvSpPr>
        <p:spPr>
          <a:xfrm>
            <a:off x="3831300" y="3396375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Dimensions 2-3</a:t>
            </a:r>
            <a:endParaRPr/>
          </a:p>
        </p:txBody>
      </p:sp>
      <p:sp>
        <p:nvSpPr>
          <p:cNvPr id="552" name="Google Shape;552;g1724cac29ef_10_32"/>
          <p:cNvSpPr txBox="1"/>
          <p:nvPr/>
        </p:nvSpPr>
        <p:spPr>
          <a:xfrm>
            <a:off x="6763250" y="3911700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Dimensions 1-3</a:t>
            </a:r>
            <a:endParaRPr/>
          </a:p>
        </p:txBody>
      </p:sp>
      <p:sp>
        <p:nvSpPr>
          <p:cNvPr id="553" name="Google Shape;553;g1724cac29ef_10_32"/>
          <p:cNvSpPr txBox="1"/>
          <p:nvPr/>
        </p:nvSpPr>
        <p:spPr>
          <a:xfrm>
            <a:off x="403175" y="3748575"/>
            <a:ext cx="5666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Rating.Count</a:t>
            </a:r>
            <a:r>
              <a:rPr lang="en" sz="1800"/>
              <a:t>,</a:t>
            </a:r>
            <a:r>
              <a:rPr b="1" i="1" lang="en" sz="1800"/>
              <a:t>DaysLastUpdated</a:t>
            </a:r>
            <a:r>
              <a:rPr lang="en" sz="1800"/>
              <a:t> and </a:t>
            </a:r>
            <a:r>
              <a:rPr b="1" i="1" lang="en" sz="1800"/>
              <a:t>Installs </a:t>
            </a:r>
            <a:r>
              <a:rPr lang="en" sz="1800"/>
              <a:t>are correlated with both PC1 and PC2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724cac29ef_10_52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PCA: Biplots of individuals and variables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559" name="Google Shape;559;g1724cac29ef_1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00" y="617475"/>
            <a:ext cx="7263400" cy="39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1724cac29ef_10_52"/>
          <p:cNvSpPr txBox="1"/>
          <p:nvPr/>
        </p:nvSpPr>
        <p:spPr>
          <a:xfrm>
            <a:off x="3836400" y="4526025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Dimensions 1-2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7176935a6b_0_61"/>
          <p:cNvSpPr txBox="1"/>
          <p:nvPr>
            <p:ph type="title"/>
          </p:nvPr>
        </p:nvSpPr>
        <p:spPr>
          <a:xfrm>
            <a:off x="716550" y="1929275"/>
            <a:ext cx="58344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MCA</a:t>
            </a:r>
            <a:r>
              <a:rPr lang="en"/>
              <a:t> of multiple qualitative variables </a:t>
            </a:r>
            <a:endParaRPr/>
          </a:p>
        </p:txBody>
      </p:sp>
      <p:sp>
        <p:nvSpPr>
          <p:cNvPr id="566" name="Google Shape;566;g17176935a6b_0_61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24cac29ef_11_18"/>
          <p:cNvSpPr txBox="1"/>
          <p:nvPr>
            <p:ph type="title"/>
          </p:nvPr>
        </p:nvSpPr>
        <p:spPr>
          <a:xfrm>
            <a:off x="716550" y="1929275"/>
            <a:ext cx="58344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Motivation</a:t>
            </a:r>
            <a:r>
              <a:rPr lang="en"/>
              <a:t> &amp; Problem definition</a:t>
            </a:r>
            <a:endParaRPr/>
          </a:p>
        </p:txBody>
      </p:sp>
      <p:sp>
        <p:nvSpPr>
          <p:cNvPr id="350" name="Google Shape;350;g1724cac29ef_11_18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7176935a6b_0_67"/>
          <p:cNvSpPr txBox="1"/>
          <p:nvPr>
            <p:ph type="title"/>
          </p:nvPr>
        </p:nvSpPr>
        <p:spPr>
          <a:xfrm>
            <a:off x="719925" y="437700"/>
            <a:ext cx="7704000" cy="10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MCA: </a:t>
            </a:r>
            <a:r>
              <a:rPr lang="en" sz="2500">
                <a:solidFill>
                  <a:srgbClr val="000000"/>
                </a:solidFill>
              </a:rPr>
              <a:t>Detection of low frequency variable categories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7176935a6b_0_67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17176935a6b_0_67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7176935a6b_0_67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17176935a6b_0_67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g17176935a6b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575" y="1472237"/>
            <a:ext cx="3715350" cy="28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17176935a6b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25" y="1457663"/>
            <a:ext cx="3712465" cy="2830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7176935a6b_0_81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MCA: Eigen values</a:t>
            </a:r>
            <a:endParaRPr/>
          </a:p>
        </p:txBody>
      </p:sp>
      <p:sp>
        <p:nvSpPr>
          <p:cNvPr id="583" name="Google Shape;583;g17176935a6b_0_81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7176935a6b_0_81"/>
          <p:cNvSpPr txBox="1"/>
          <p:nvPr>
            <p:ph idx="3" type="title"/>
          </p:nvPr>
        </p:nvSpPr>
        <p:spPr>
          <a:xfrm>
            <a:off x="1164063" y="120922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5, 1/p = </a:t>
            </a:r>
            <a:r>
              <a:rPr b="1" lang="en"/>
              <a:t>0.2</a:t>
            </a:r>
            <a:endParaRPr b="1"/>
          </a:p>
        </p:txBody>
      </p:sp>
      <p:sp>
        <p:nvSpPr>
          <p:cNvPr id="585" name="Google Shape;585;g17176935a6b_0_81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g17176935a6b_0_81"/>
          <p:cNvPicPr preferRelativeResize="0"/>
          <p:nvPr/>
        </p:nvPicPr>
        <p:blipFill rotWithShape="1">
          <a:blip r:embed="rId3">
            <a:alphaModFix/>
          </a:blip>
          <a:srcRect b="0" l="0" r="0" t="9526"/>
          <a:stretch/>
        </p:blipFill>
        <p:spPr>
          <a:xfrm>
            <a:off x="308800" y="2081874"/>
            <a:ext cx="5088901" cy="18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17176935a6b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237" y="1818550"/>
            <a:ext cx="3108325" cy="235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g17176935a6b_0_81"/>
          <p:cNvCxnSpPr>
            <a:stCxn id="586" idx="1"/>
          </p:cNvCxnSpPr>
          <p:nvPr/>
        </p:nvCxnSpPr>
        <p:spPr>
          <a:xfrm>
            <a:off x="308800" y="2995524"/>
            <a:ext cx="5088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g17176935a6b_0_81"/>
          <p:cNvCxnSpPr/>
          <p:nvPr/>
        </p:nvCxnSpPr>
        <p:spPr>
          <a:xfrm>
            <a:off x="7313412" y="1555150"/>
            <a:ext cx="0" cy="235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7176935a6b_0_118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MCA: Labeling the dimensions</a:t>
            </a:r>
            <a:endParaRPr/>
          </a:p>
        </p:txBody>
      </p:sp>
      <p:sp>
        <p:nvSpPr>
          <p:cNvPr id="595" name="Google Shape;595;g17176935a6b_0_118"/>
          <p:cNvSpPr txBox="1"/>
          <p:nvPr>
            <p:ph idx="2" type="title"/>
          </p:nvPr>
        </p:nvSpPr>
        <p:spPr>
          <a:xfrm>
            <a:off x="45325" y="3889125"/>
            <a:ext cx="29262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Dim 1</a:t>
            </a:r>
            <a:r>
              <a:rPr lang="en" sz="1500"/>
              <a:t>: Level of entertainment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Dim 2</a:t>
            </a:r>
            <a:r>
              <a:rPr lang="en" sz="1500"/>
              <a:t>: Level of procrastination</a:t>
            </a:r>
            <a:endParaRPr sz="1500"/>
          </a:p>
        </p:txBody>
      </p:sp>
      <p:sp>
        <p:nvSpPr>
          <p:cNvPr id="596" name="Google Shape;596;g17176935a6b_0_118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g17176935a6b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5" y="1544712"/>
            <a:ext cx="2926080" cy="221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7176935a6b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887" y="1544721"/>
            <a:ext cx="2926080" cy="221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17176935a6b_0_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459" y="1544709"/>
            <a:ext cx="2926080" cy="221406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7176935a6b_0_118"/>
          <p:cNvSpPr txBox="1"/>
          <p:nvPr>
            <p:ph idx="2" type="title"/>
          </p:nvPr>
        </p:nvSpPr>
        <p:spPr>
          <a:xfrm>
            <a:off x="3108900" y="3889125"/>
            <a:ext cx="29262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Dim 3</a:t>
            </a:r>
            <a:r>
              <a:rPr lang="en" sz="1500"/>
              <a:t>: Level of companionship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Dim 4</a:t>
            </a:r>
            <a:r>
              <a:rPr lang="en" sz="1500"/>
              <a:t>: Longevity</a:t>
            </a:r>
            <a:endParaRPr sz="1500"/>
          </a:p>
        </p:txBody>
      </p:sp>
      <p:sp>
        <p:nvSpPr>
          <p:cNvPr id="601" name="Google Shape;601;g17176935a6b_0_118"/>
          <p:cNvSpPr txBox="1"/>
          <p:nvPr>
            <p:ph idx="2" type="title"/>
          </p:nvPr>
        </p:nvSpPr>
        <p:spPr>
          <a:xfrm>
            <a:off x="6172475" y="3889125"/>
            <a:ext cx="29262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Dim 5</a:t>
            </a:r>
            <a:r>
              <a:rPr lang="en" sz="1500"/>
              <a:t>: Helpfulness in a person’s lifestyle</a:t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7176935a6b_0_130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MCA: Individuals by groups</a:t>
            </a:r>
            <a:endParaRPr/>
          </a:p>
        </p:txBody>
      </p:sp>
      <p:sp>
        <p:nvSpPr>
          <p:cNvPr id="607" name="Google Shape;607;g17176935a6b_0_130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17176935a6b_0_130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g17176935a6b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813" y="1095600"/>
            <a:ext cx="5206375" cy="39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724cac29ef_7_6"/>
          <p:cNvSpPr txBox="1"/>
          <p:nvPr>
            <p:ph type="title"/>
          </p:nvPr>
        </p:nvSpPr>
        <p:spPr>
          <a:xfrm>
            <a:off x="716550" y="1962150"/>
            <a:ext cx="7444200" cy="12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Multiple </a:t>
            </a:r>
            <a:r>
              <a:rPr lang="en">
                <a:solidFill>
                  <a:srgbClr val="000000"/>
                </a:solidFill>
              </a:rPr>
              <a:t>Factorial Analysis</a:t>
            </a:r>
            <a:endParaRPr/>
          </a:p>
        </p:txBody>
      </p:sp>
      <p:sp>
        <p:nvSpPr>
          <p:cNvPr id="615" name="Google Shape;615;g1724cac29ef_7_6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g1724cac29ef_8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449" y="934925"/>
            <a:ext cx="5822175" cy="35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1724cac29ef_8_25"/>
          <p:cNvSpPr txBox="1"/>
          <p:nvPr>
            <p:ph idx="2" type="title"/>
          </p:nvPr>
        </p:nvSpPr>
        <p:spPr>
          <a:xfrm>
            <a:off x="142200" y="201825"/>
            <a:ext cx="34290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Groups &amp; dimensions</a:t>
            </a:r>
            <a:endParaRPr sz="3000"/>
          </a:p>
        </p:txBody>
      </p:sp>
      <p:sp>
        <p:nvSpPr>
          <p:cNvPr id="622" name="Google Shape;622;g1724cac29ef_8_25"/>
          <p:cNvSpPr txBox="1"/>
          <p:nvPr/>
        </p:nvSpPr>
        <p:spPr>
          <a:xfrm>
            <a:off x="0" y="1431688"/>
            <a:ext cx="6810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5 Groups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○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Antiquity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○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Popularity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○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App Features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○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Topic 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○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Monetization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3 DIMS 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65.35%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  of cumulative 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variance</a:t>
            </a:r>
            <a:endParaRPr b="1"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g1724cac29ef_8_0"/>
          <p:cNvPicPr preferRelativeResize="0"/>
          <p:nvPr/>
        </p:nvPicPr>
        <p:blipFill rotWithShape="1">
          <a:blip r:embed="rId3">
            <a:alphaModFix/>
          </a:blip>
          <a:srcRect b="0" l="19927" r="19337" t="0"/>
          <a:stretch/>
        </p:blipFill>
        <p:spPr>
          <a:xfrm>
            <a:off x="0" y="1776700"/>
            <a:ext cx="3300525" cy="33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1724cac29ef_8_0"/>
          <p:cNvPicPr preferRelativeResize="0"/>
          <p:nvPr/>
        </p:nvPicPr>
        <p:blipFill rotWithShape="1">
          <a:blip r:embed="rId4">
            <a:alphaModFix/>
          </a:blip>
          <a:srcRect b="0" l="10573" r="11792" t="0"/>
          <a:stretch/>
        </p:blipFill>
        <p:spPr>
          <a:xfrm>
            <a:off x="3300525" y="1776700"/>
            <a:ext cx="4223267" cy="33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1724cac29ef_8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07163">
            <a:off x="5959139" y="324517"/>
            <a:ext cx="3009496" cy="186251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1724cac29ef_8_0"/>
          <p:cNvSpPr txBox="1"/>
          <p:nvPr>
            <p:ph idx="2" type="title"/>
          </p:nvPr>
        </p:nvSpPr>
        <p:spPr>
          <a:xfrm>
            <a:off x="142200" y="201825"/>
            <a:ext cx="34290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Dimensions 1 &amp; 2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724cac29ef_8_44"/>
          <p:cNvSpPr txBox="1"/>
          <p:nvPr>
            <p:ph idx="2" type="title"/>
          </p:nvPr>
        </p:nvSpPr>
        <p:spPr>
          <a:xfrm>
            <a:off x="142200" y="201825"/>
            <a:ext cx="34290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Dimensions 1 &amp; 3</a:t>
            </a:r>
            <a:endParaRPr sz="3000"/>
          </a:p>
        </p:txBody>
      </p:sp>
      <p:pic>
        <p:nvPicPr>
          <p:cNvPr id="636" name="Google Shape;636;g1724cac29ef_8_44"/>
          <p:cNvPicPr preferRelativeResize="0"/>
          <p:nvPr/>
        </p:nvPicPr>
        <p:blipFill rotWithShape="1">
          <a:blip r:embed="rId3">
            <a:alphaModFix/>
          </a:blip>
          <a:srcRect b="0" l="20122" r="19936" t="0"/>
          <a:stretch/>
        </p:blipFill>
        <p:spPr>
          <a:xfrm>
            <a:off x="142200" y="1585175"/>
            <a:ext cx="3326750" cy="34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724cac29ef_8_44"/>
          <p:cNvPicPr preferRelativeResize="0"/>
          <p:nvPr/>
        </p:nvPicPr>
        <p:blipFill rotWithShape="1">
          <a:blip r:embed="rId4">
            <a:alphaModFix/>
          </a:blip>
          <a:srcRect b="0" l="9803" r="11955" t="0"/>
          <a:stretch/>
        </p:blipFill>
        <p:spPr>
          <a:xfrm>
            <a:off x="3522600" y="1585175"/>
            <a:ext cx="4350978" cy="34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724cac29ef_8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67956">
            <a:off x="6055776" y="319748"/>
            <a:ext cx="2983122" cy="1844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724cac29ef_8_51"/>
          <p:cNvSpPr txBox="1"/>
          <p:nvPr>
            <p:ph idx="2" type="title"/>
          </p:nvPr>
        </p:nvSpPr>
        <p:spPr>
          <a:xfrm>
            <a:off x="142200" y="201825"/>
            <a:ext cx="34290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Dimensions 2 &amp; 3</a:t>
            </a:r>
            <a:endParaRPr sz="3000"/>
          </a:p>
        </p:txBody>
      </p:sp>
      <p:pic>
        <p:nvPicPr>
          <p:cNvPr id="644" name="Google Shape;644;g1724cac29ef_8_51"/>
          <p:cNvPicPr preferRelativeResize="0"/>
          <p:nvPr/>
        </p:nvPicPr>
        <p:blipFill rotWithShape="1">
          <a:blip r:embed="rId3">
            <a:alphaModFix/>
          </a:blip>
          <a:srcRect b="0" l="20263" r="20102" t="0"/>
          <a:stretch/>
        </p:blipFill>
        <p:spPr>
          <a:xfrm>
            <a:off x="57800" y="1478666"/>
            <a:ext cx="3513400" cy="361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724cac29ef_8_51"/>
          <p:cNvPicPr preferRelativeResize="0"/>
          <p:nvPr/>
        </p:nvPicPr>
        <p:blipFill rotWithShape="1">
          <a:blip r:embed="rId4">
            <a:alphaModFix/>
          </a:blip>
          <a:srcRect b="0" l="8966" r="11963" t="0"/>
          <a:stretch/>
        </p:blipFill>
        <p:spPr>
          <a:xfrm>
            <a:off x="3571200" y="1532900"/>
            <a:ext cx="4672541" cy="36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1724cac29ef_8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26763">
            <a:off x="5968799" y="301651"/>
            <a:ext cx="3124273" cy="193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724cac29ef_7_12"/>
          <p:cNvSpPr txBox="1"/>
          <p:nvPr>
            <p:ph type="title"/>
          </p:nvPr>
        </p:nvSpPr>
        <p:spPr>
          <a:xfrm>
            <a:off x="778500" y="1807500"/>
            <a:ext cx="7587000" cy="12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Association</a:t>
            </a:r>
            <a:r>
              <a:rPr lang="en">
                <a:solidFill>
                  <a:srgbClr val="000000"/>
                </a:solidFill>
              </a:rPr>
              <a:t> Rules</a:t>
            </a:r>
            <a:endParaRPr/>
          </a:p>
        </p:txBody>
      </p:sp>
      <p:sp>
        <p:nvSpPr>
          <p:cNvPr id="652" name="Google Shape;652;g1724cac29ef_7_12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"/>
          <p:cNvSpPr txBox="1"/>
          <p:nvPr>
            <p:ph type="title"/>
          </p:nvPr>
        </p:nvSpPr>
        <p:spPr>
          <a:xfrm>
            <a:off x="1281225" y="174550"/>
            <a:ext cx="6480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>
                <a:solidFill>
                  <a:schemeClr val="lt1"/>
                </a:solidFill>
              </a:rPr>
              <a:t>Motivation </a:t>
            </a:r>
            <a:r>
              <a:rPr lang="en" sz="3000"/>
              <a:t>&amp; Problem definition</a:t>
            </a:r>
            <a:endParaRPr sz="3000"/>
          </a:p>
        </p:txBody>
      </p:sp>
      <p:pic>
        <p:nvPicPr>
          <p:cNvPr id="356" name="Google Shape;35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25" y="962600"/>
            <a:ext cx="2907576" cy="14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725" y="1057450"/>
            <a:ext cx="4324551" cy="23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1"/>
          <p:cNvSpPr txBox="1"/>
          <p:nvPr/>
        </p:nvSpPr>
        <p:spPr>
          <a:xfrm>
            <a:off x="462000" y="2405800"/>
            <a:ext cx="31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0C0C"/>
                </a:solidFill>
                <a:latin typeface="Manrope"/>
                <a:ea typeface="Manrope"/>
                <a:cs typeface="Manrope"/>
                <a:sym typeface="Manrope"/>
              </a:rPr>
              <a:t>+2500 daily additions </a:t>
            </a:r>
            <a:endParaRPr sz="2000">
              <a:solidFill>
                <a:srgbClr val="0C0C0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9" name="Google Shape;359;p11"/>
          <p:cNvSpPr txBox="1"/>
          <p:nvPr/>
        </p:nvSpPr>
        <p:spPr>
          <a:xfrm>
            <a:off x="2347925" y="3934250"/>
            <a:ext cx="628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Analyze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which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 factors can influence the number of downloads and the rating of an app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60" name="Google Shape;36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325" y="3589775"/>
            <a:ext cx="1366051" cy="136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724cac29ef_7_18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Association Rules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658" name="Google Shape;658;g1724cac29ef_7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12" y="2623100"/>
            <a:ext cx="2651708" cy="200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1724cac29ef_7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213" y="2608887"/>
            <a:ext cx="2629575" cy="19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1724cac29ef_7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876" y="535313"/>
            <a:ext cx="2629575" cy="200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1724cac29ef_7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1038" y="554100"/>
            <a:ext cx="2609145" cy="19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724cac29ef_7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5325" y="2654050"/>
            <a:ext cx="2609125" cy="194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724cac29ef_7_28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Association Rules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668" name="Google Shape;668;g1724cac29ef_7_28"/>
          <p:cNvSpPr txBox="1"/>
          <p:nvPr/>
        </p:nvSpPr>
        <p:spPr>
          <a:xfrm>
            <a:off x="5828625" y="3823975"/>
            <a:ext cx="261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0.14 &lt;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Support 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&lt; 0.19 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0.54 &lt;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Confidence 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&lt; 0.56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1.4 &lt;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Lift 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&lt; 1.5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69" name="Google Shape;669;g1724cac29ef_7_28"/>
          <p:cNvSpPr txBox="1"/>
          <p:nvPr/>
        </p:nvSpPr>
        <p:spPr>
          <a:xfrm>
            <a:off x="209775" y="916150"/>
            <a:ext cx="265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Content Rating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= Everyone &amp;                                                                    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 App Purchases = False &amp;                                                                          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anrope"/>
                <a:ea typeface="Manrope"/>
                <a:cs typeface="Manrope"/>
                <a:sym typeface="Manrope"/>
              </a:rPr>
              <a:t>Installs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Low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0" name="Google Shape;670;g1724cac29ef_7_28"/>
          <p:cNvSpPr txBox="1"/>
          <p:nvPr/>
        </p:nvSpPr>
        <p:spPr>
          <a:xfrm>
            <a:off x="3681350" y="1131700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Rating = High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1" name="Google Shape;671;g1724cac29ef_7_28"/>
          <p:cNvSpPr/>
          <p:nvPr/>
        </p:nvSpPr>
        <p:spPr>
          <a:xfrm>
            <a:off x="2865925" y="1192300"/>
            <a:ext cx="70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1724cac29ef_7_28"/>
          <p:cNvSpPr txBox="1"/>
          <p:nvPr/>
        </p:nvSpPr>
        <p:spPr>
          <a:xfrm>
            <a:off x="209850" y="2109500"/>
            <a:ext cx="261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Content Rating = Everyone &amp;                                                                        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anrope"/>
                <a:ea typeface="Manrope"/>
                <a:cs typeface="Manrope"/>
                <a:sym typeface="Manrope"/>
              </a:rPr>
              <a:t>Installs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Low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3" name="Google Shape;673;g1724cac29ef_7_28"/>
          <p:cNvSpPr txBox="1"/>
          <p:nvPr/>
        </p:nvSpPr>
        <p:spPr>
          <a:xfrm>
            <a:off x="3681425" y="2217200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Rating = High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4" name="Google Shape;674;g1724cac29ef_7_28"/>
          <p:cNvSpPr/>
          <p:nvPr/>
        </p:nvSpPr>
        <p:spPr>
          <a:xfrm>
            <a:off x="2866038" y="2277800"/>
            <a:ext cx="70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1724cac29ef_7_28"/>
          <p:cNvSpPr txBox="1"/>
          <p:nvPr/>
        </p:nvSpPr>
        <p:spPr>
          <a:xfrm>
            <a:off x="209775" y="3021038"/>
            <a:ext cx="25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 App Purchases = False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&amp;                                                                          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anrope"/>
                <a:ea typeface="Manrope"/>
                <a:cs typeface="Manrope"/>
                <a:sym typeface="Manrope"/>
              </a:rPr>
              <a:t>Installs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Low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6" name="Google Shape;676;g1724cac29ef_7_28"/>
          <p:cNvSpPr txBox="1"/>
          <p:nvPr/>
        </p:nvSpPr>
        <p:spPr>
          <a:xfrm>
            <a:off x="3681425" y="3128738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Rating = High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7" name="Google Shape;677;g1724cac29ef_7_28"/>
          <p:cNvSpPr/>
          <p:nvPr/>
        </p:nvSpPr>
        <p:spPr>
          <a:xfrm>
            <a:off x="2866000" y="3189338"/>
            <a:ext cx="70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1724cac29ef_7_28"/>
          <p:cNvSpPr txBox="1"/>
          <p:nvPr/>
        </p:nvSpPr>
        <p:spPr>
          <a:xfrm>
            <a:off x="209775" y="3993175"/>
            <a:ext cx="265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Content Rating = Everyone &amp;                                                                    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 App Purchases = False &amp;                                                                          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anrope"/>
                <a:ea typeface="Manrope"/>
                <a:cs typeface="Manrope"/>
                <a:sym typeface="Manrope"/>
              </a:rPr>
              <a:t>Installs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Low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9" name="Google Shape;679;g1724cac29ef_7_28"/>
          <p:cNvSpPr txBox="1"/>
          <p:nvPr/>
        </p:nvSpPr>
        <p:spPr>
          <a:xfrm>
            <a:off x="3681350" y="4208725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Rating = High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80" name="Google Shape;680;g1724cac29ef_7_28"/>
          <p:cNvSpPr/>
          <p:nvPr/>
        </p:nvSpPr>
        <p:spPr>
          <a:xfrm>
            <a:off x="2865925" y="4269325"/>
            <a:ext cx="70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g1724cac29ef_7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325" y="706500"/>
            <a:ext cx="3779274" cy="285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724cac29ef_7_5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Association Rules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687" name="Google Shape;687;g1724cac29ef_7_59"/>
          <p:cNvSpPr txBox="1"/>
          <p:nvPr/>
        </p:nvSpPr>
        <p:spPr>
          <a:xfrm>
            <a:off x="5841387" y="3900763"/>
            <a:ext cx="2546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0.13 &lt;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Support 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&lt; 0.28 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0.72 &lt;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Confidence 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&lt; 0.88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2.18 &lt;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Lift 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&lt; 2.62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88" name="Google Shape;688;g1724cac29ef_7_59"/>
          <p:cNvSpPr txBox="1"/>
          <p:nvPr/>
        </p:nvSpPr>
        <p:spPr>
          <a:xfrm>
            <a:off x="672200" y="982000"/>
            <a:ext cx="238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anrope"/>
                <a:ea typeface="Manrope"/>
                <a:cs typeface="Manrope"/>
                <a:sym typeface="Manrope"/>
              </a:rPr>
              <a:t>Rating Count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High &amp;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Release Days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High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89" name="Google Shape;689;g1724cac29ef_7_59"/>
          <p:cNvSpPr txBox="1"/>
          <p:nvPr/>
        </p:nvSpPr>
        <p:spPr>
          <a:xfrm>
            <a:off x="4034325" y="1140100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Installs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= High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90" name="Google Shape;690;g1724cac29ef_7_59"/>
          <p:cNvSpPr/>
          <p:nvPr/>
        </p:nvSpPr>
        <p:spPr>
          <a:xfrm>
            <a:off x="3218900" y="1200700"/>
            <a:ext cx="70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1724cac29ef_7_59"/>
          <p:cNvSpPr txBox="1"/>
          <p:nvPr/>
        </p:nvSpPr>
        <p:spPr>
          <a:xfrm>
            <a:off x="672200" y="2067500"/>
            <a:ext cx="25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anrope"/>
                <a:ea typeface="Manrope"/>
                <a:cs typeface="Manrope"/>
                <a:sym typeface="Manrope"/>
              </a:rPr>
              <a:t>Rating Count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High &amp;   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Content Rating = Everyone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92" name="Google Shape;692;g1724cac29ef_7_59"/>
          <p:cNvSpPr txBox="1"/>
          <p:nvPr/>
        </p:nvSpPr>
        <p:spPr>
          <a:xfrm>
            <a:off x="4034400" y="2225600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Installs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= High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93" name="Google Shape;693;g1724cac29ef_7_59"/>
          <p:cNvSpPr/>
          <p:nvPr/>
        </p:nvSpPr>
        <p:spPr>
          <a:xfrm>
            <a:off x="3219013" y="2286200"/>
            <a:ext cx="70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1724cac29ef_7_59"/>
          <p:cNvSpPr txBox="1"/>
          <p:nvPr/>
        </p:nvSpPr>
        <p:spPr>
          <a:xfrm>
            <a:off x="672125" y="2871200"/>
            <a:ext cx="263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anrope"/>
                <a:ea typeface="Manrope"/>
                <a:cs typeface="Manrope"/>
                <a:sym typeface="Manrope"/>
              </a:rPr>
              <a:t>Rating Count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High &amp;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Content Rating = Everyone &amp;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Ad Supported = True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95" name="Google Shape;695;g1724cac29ef_7_59"/>
          <p:cNvSpPr txBox="1"/>
          <p:nvPr/>
        </p:nvSpPr>
        <p:spPr>
          <a:xfrm>
            <a:off x="4034400" y="3137138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Installs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= High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96" name="Google Shape;696;g1724cac29ef_7_59"/>
          <p:cNvSpPr/>
          <p:nvPr/>
        </p:nvSpPr>
        <p:spPr>
          <a:xfrm>
            <a:off x="3218975" y="3197738"/>
            <a:ext cx="70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724cac29ef_7_59"/>
          <p:cNvSpPr/>
          <p:nvPr/>
        </p:nvSpPr>
        <p:spPr>
          <a:xfrm>
            <a:off x="293900" y="874600"/>
            <a:ext cx="378300" cy="395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1724cac29ef_7_59"/>
          <p:cNvSpPr txBox="1"/>
          <p:nvPr/>
        </p:nvSpPr>
        <p:spPr>
          <a:xfrm rot="-5400000">
            <a:off x="-333625" y="2649550"/>
            <a:ext cx="9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9 Rules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99" name="Google Shape;699;g1724cac29ef_7_59"/>
          <p:cNvSpPr txBox="1"/>
          <p:nvPr/>
        </p:nvSpPr>
        <p:spPr>
          <a:xfrm>
            <a:off x="1255850" y="3702500"/>
            <a:ext cx="55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anrope"/>
                <a:ea typeface="Manrope"/>
                <a:cs typeface="Manrope"/>
                <a:sym typeface="Manrope"/>
              </a:rPr>
              <a:t>…</a:t>
            </a:r>
            <a:endParaRPr sz="4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00" name="Google Shape;700;g1724cac29ef_7_59"/>
          <p:cNvSpPr txBox="1"/>
          <p:nvPr/>
        </p:nvSpPr>
        <p:spPr>
          <a:xfrm>
            <a:off x="3218825" y="3702500"/>
            <a:ext cx="55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anrope"/>
                <a:ea typeface="Manrope"/>
                <a:cs typeface="Manrope"/>
                <a:sym typeface="Manrope"/>
              </a:rPr>
              <a:t>…</a:t>
            </a:r>
            <a:endParaRPr sz="4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01" name="Google Shape;701;g1724cac29ef_7_59"/>
          <p:cNvSpPr txBox="1"/>
          <p:nvPr/>
        </p:nvSpPr>
        <p:spPr>
          <a:xfrm>
            <a:off x="4292250" y="3702500"/>
            <a:ext cx="55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anrope"/>
                <a:ea typeface="Manrope"/>
                <a:cs typeface="Manrope"/>
                <a:sym typeface="Manrope"/>
              </a:rPr>
              <a:t>…</a:t>
            </a:r>
            <a:endParaRPr sz="40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702" name="Google Shape;702;g1724cac29ef_7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00" y="883838"/>
            <a:ext cx="3673575" cy="2779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24cac29ef_7_88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Association Rules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708" name="Google Shape;708;g1724cac29ef_7_88"/>
          <p:cNvSpPr txBox="1"/>
          <p:nvPr/>
        </p:nvSpPr>
        <p:spPr>
          <a:xfrm>
            <a:off x="5794262" y="3898588"/>
            <a:ext cx="2546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0.14 &lt;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Support 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&lt; 0.17 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0.51 &lt;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Confidence 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&lt; 0.53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1.53 &lt; </a:t>
            </a: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Lift 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&lt; 1.57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09" name="Google Shape;709;g1724cac29ef_7_88"/>
          <p:cNvSpPr txBox="1"/>
          <p:nvPr/>
        </p:nvSpPr>
        <p:spPr>
          <a:xfrm>
            <a:off x="206375" y="1808350"/>
            <a:ext cx="260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Content Rating = Everyone &amp;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 App Purchases = False &amp;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anrope"/>
                <a:ea typeface="Manrope"/>
                <a:cs typeface="Manrope"/>
                <a:sym typeface="Manrope"/>
              </a:rPr>
              <a:t>Rating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High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0" name="Google Shape;710;g1724cac29ef_7_88"/>
          <p:cNvSpPr txBox="1"/>
          <p:nvPr/>
        </p:nvSpPr>
        <p:spPr>
          <a:xfrm>
            <a:off x="3622575" y="2023900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Installs = Low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1" name="Google Shape;711;g1724cac29ef_7_88"/>
          <p:cNvSpPr/>
          <p:nvPr/>
        </p:nvSpPr>
        <p:spPr>
          <a:xfrm>
            <a:off x="2807188" y="2084500"/>
            <a:ext cx="70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1724cac29ef_7_88"/>
          <p:cNvSpPr txBox="1"/>
          <p:nvPr/>
        </p:nvSpPr>
        <p:spPr>
          <a:xfrm>
            <a:off x="260375" y="2791150"/>
            <a:ext cx="25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 App Purchases = False &amp;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anrope"/>
                <a:ea typeface="Manrope"/>
                <a:cs typeface="Manrope"/>
                <a:sym typeface="Manrope"/>
              </a:rPr>
              <a:t>Rating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= High</a:t>
            </a:r>
            <a:endParaRPr u="sng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3" name="Google Shape;713;g1724cac29ef_7_88"/>
          <p:cNvSpPr txBox="1"/>
          <p:nvPr/>
        </p:nvSpPr>
        <p:spPr>
          <a:xfrm>
            <a:off x="3622575" y="2935438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Installs =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Low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4" name="Google Shape;714;g1724cac29ef_7_88"/>
          <p:cNvSpPr/>
          <p:nvPr/>
        </p:nvSpPr>
        <p:spPr>
          <a:xfrm>
            <a:off x="2807150" y="2996038"/>
            <a:ext cx="70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g1724cac29ef_7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000" y="774575"/>
            <a:ext cx="3831201" cy="28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724cac29ef_11_44"/>
          <p:cNvSpPr txBox="1"/>
          <p:nvPr>
            <p:ph type="ctrTitle"/>
          </p:nvPr>
        </p:nvSpPr>
        <p:spPr>
          <a:xfrm>
            <a:off x="723150" y="1650575"/>
            <a:ext cx="76977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1724cac29ef_11_44"/>
          <p:cNvSpPr txBox="1"/>
          <p:nvPr>
            <p:ph idx="1" type="subTitle"/>
          </p:nvPr>
        </p:nvSpPr>
        <p:spPr>
          <a:xfrm>
            <a:off x="1962750" y="3161375"/>
            <a:ext cx="521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2"/>
                </a:solidFill>
              </a:rPr>
              <a:t>Any questions?</a:t>
            </a:r>
            <a:endParaRPr sz="4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724cac29ef_11_23"/>
          <p:cNvSpPr txBox="1"/>
          <p:nvPr>
            <p:ph type="title"/>
          </p:nvPr>
        </p:nvSpPr>
        <p:spPr>
          <a:xfrm>
            <a:off x="716550" y="1929275"/>
            <a:ext cx="58344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</a:t>
            </a:r>
            <a:r>
              <a:rPr lang="en"/>
              <a:t> presentation</a:t>
            </a:r>
            <a:endParaRPr/>
          </a:p>
        </p:txBody>
      </p:sp>
      <p:sp>
        <p:nvSpPr>
          <p:cNvPr id="366" name="Google Shape;366;g1724cac29ef_11_23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7176935a6b_0_17"/>
          <p:cNvSpPr txBox="1"/>
          <p:nvPr>
            <p:ph type="title"/>
          </p:nvPr>
        </p:nvSpPr>
        <p:spPr>
          <a:xfrm>
            <a:off x="1108775" y="1077950"/>
            <a:ext cx="7243500" cy="26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Char char="●"/>
            </a:pPr>
            <a:r>
              <a:rPr lang="en" sz="2400">
                <a:latin typeface="Manrope"/>
                <a:ea typeface="Manrope"/>
                <a:cs typeface="Manrope"/>
                <a:sym typeface="Manrope"/>
              </a:rPr>
              <a:t>Data taken from Kaggle </a:t>
            </a:r>
            <a:endParaRPr sz="2400">
              <a:latin typeface="Manrope"/>
              <a:ea typeface="Manrope"/>
              <a:cs typeface="Manrope"/>
              <a:sym typeface="Manrope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Char char="●"/>
            </a:pPr>
            <a:r>
              <a:rPr lang="en" sz="2400">
                <a:latin typeface="Manrope"/>
                <a:ea typeface="Manrope"/>
                <a:cs typeface="Manrope"/>
                <a:sym typeface="Manrope"/>
              </a:rPr>
              <a:t>Collected in 2021</a:t>
            </a:r>
            <a:endParaRPr sz="2400">
              <a:latin typeface="Manrope"/>
              <a:ea typeface="Manrope"/>
              <a:cs typeface="Manrope"/>
              <a:sym typeface="Manrope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Char char="●"/>
            </a:pPr>
            <a:r>
              <a:rPr lang="en" sz="2400">
                <a:latin typeface="Manrope"/>
                <a:ea typeface="Manrope"/>
                <a:cs typeface="Manrope"/>
                <a:sym typeface="Manrope"/>
              </a:rPr>
              <a:t>Original </a:t>
            </a:r>
            <a:r>
              <a:rPr lang="en" sz="2400">
                <a:latin typeface="Manrope"/>
                <a:ea typeface="Manrope"/>
                <a:cs typeface="Manrope"/>
                <a:sym typeface="Manrope"/>
              </a:rPr>
              <a:t>dataset: 2.312.944 observations</a:t>
            </a:r>
            <a:endParaRPr sz="2400">
              <a:latin typeface="Manrope"/>
              <a:ea typeface="Manrope"/>
              <a:cs typeface="Manrope"/>
              <a:sym typeface="Manrope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Char char="●"/>
            </a:pPr>
            <a:r>
              <a:rPr lang="en" sz="2400">
                <a:latin typeface="Manrope"/>
                <a:ea typeface="Manrope"/>
                <a:cs typeface="Manrope"/>
                <a:sym typeface="Manrope"/>
              </a:rPr>
              <a:t>Reduced dataset: 20.000 observations</a:t>
            </a:r>
            <a:endParaRPr sz="2400"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2" name="Google Shape;372;g17176935a6b_0_17"/>
          <p:cNvSpPr txBox="1"/>
          <p:nvPr>
            <p:ph idx="2" type="title"/>
          </p:nvPr>
        </p:nvSpPr>
        <p:spPr>
          <a:xfrm>
            <a:off x="559050" y="308025"/>
            <a:ext cx="8352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source presentation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24cac29ef_11_28"/>
          <p:cNvSpPr txBox="1"/>
          <p:nvPr>
            <p:ph type="title"/>
          </p:nvPr>
        </p:nvSpPr>
        <p:spPr>
          <a:xfrm>
            <a:off x="716550" y="1929275"/>
            <a:ext cx="62949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structure </a:t>
            </a:r>
            <a:r>
              <a:rPr lang="en"/>
              <a:t>and metadata description</a:t>
            </a:r>
            <a:endParaRPr/>
          </a:p>
        </p:txBody>
      </p:sp>
      <p:sp>
        <p:nvSpPr>
          <p:cNvPr id="378" name="Google Shape;378;g1724cac29ef_11_28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7176935a6b_0_31"/>
          <p:cNvSpPr txBox="1"/>
          <p:nvPr/>
        </p:nvSpPr>
        <p:spPr>
          <a:xfrm>
            <a:off x="0" y="25665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Data structure and metadata description</a:t>
            </a:r>
            <a:endParaRPr sz="3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84" name="Google Shape;384;g17176935a6b_0_31"/>
          <p:cNvSpPr txBox="1"/>
          <p:nvPr/>
        </p:nvSpPr>
        <p:spPr>
          <a:xfrm>
            <a:off x="800775" y="965075"/>
            <a:ext cx="77253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24 variables</a:t>
            </a:r>
            <a:endParaRPr b="1"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lim Park"/>
              <a:buChar char="○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5 numerical: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Rating, Rating.Count, Minimum.Installs, Maximum.Installs and Price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lim Park"/>
              <a:buChar char="○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4 binary: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Free, Ad.Supported, In.App.Purchases and Editors.Choice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lim Park"/>
              <a:buChar char="○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15 categorical: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Category, Installs, Size, Released, Last.Updated, Content.Rating,Scrapped.Time,Developer.Email, Developer.Website, etc.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lim Park"/>
              <a:buChar char="●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10911 </a:t>
            </a: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missing values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(2.27%)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Variables eliminated and transformed during preprocessing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724cac29ef_11_33"/>
          <p:cNvSpPr txBox="1"/>
          <p:nvPr>
            <p:ph type="title"/>
          </p:nvPr>
        </p:nvSpPr>
        <p:spPr>
          <a:xfrm>
            <a:off x="716550" y="1929275"/>
            <a:ext cx="6294900" cy="10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Preprocessing</a:t>
            </a:r>
            <a:endParaRPr/>
          </a:p>
        </p:txBody>
      </p:sp>
      <p:sp>
        <p:nvSpPr>
          <p:cNvPr id="390" name="Google Shape;390;g1724cac29ef_11_33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